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40"/>
  </p:notesMasterIdLst>
  <p:sldIdLst>
    <p:sldId id="541" r:id="rId2"/>
    <p:sldId id="542" r:id="rId3"/>
    <p:sldId id="544" r:id="rId4"/>
    <p:sldId id="548" r:id="rId5"/>
    <p:sldId id="556" r:id="rId6"/>
    <p:sldId id="555" r:id="rId7"/>
    <p:sldId id="534" r:id="rId8"/>
    <p:sldId id="557" r:id="rId9"/>
    <p:sldId id="558" r:id="rId10"/>
    <p:sldId id="559" r:id="rId11"/>
    <p:sldId id="560" r:id="rId12"/>
    <p:sldId id="566" r:id="rId13"/>
    <p:sldId id="547" r:id="rId14"/>
    <p:sldId id="561" r:id="rId15"/>
    <p:sldId id="562" r:id="rId16"/>
    <p:sldId id="563" r:id="rId17"/>
    <p:sldId id="564" r:id="rId18"/>
    <p:sldId id="565" r:id="rId19"/>
    <p:sldId id="550" r:id="rId20"/>
    <p:sldId id="546" r:id="rId21"/>
    <p:sldId id="553" r:id="rId22"/>
    <p:sldId id="567" r:id="rId23"/>
    <p:sldId id="568" r:id="rId24"/>
    <p:sldId id="569" r:id="rId25"/>
    <p:sldId id="570" r:id="rId26"/>
    <p:sldId id="571" r:id="rId27"/>
    <p:sldId id="572" r:id="rId28"/>
    <p:sldId id="573" r:id="rId29"/>
    <p:sldId id="574" r:id="rId30"/>
    <p:sldId id="575" r:id="rId31"/>
    <p:sldId id="576" r:id="rId32"/>
    <p:sldId id="577" r:id="rId33"/>
    <p:sldId id="578" r:id="rId34"/>
    <p:sldId id="579" r:id="rId35"/>
    <p:sldId id="580" r:id="rId36"/>
    <p:sldId id="551" r:id="rId37"/>
    <p:sldId id="545" r:id="rId38"/>
    <p:sldId id="55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33"/>
    <a:srgbClr val="FF3300"/>
    <a:srgbClr val="0000FF"/>
    <a:srgbClr val="5C0000"/>
    <a:srgbClr val="FF9900"/>
    <a:srgbClr val="FFD1D1"/>
    <a:srgbClr val="FFB9B9"/>
    <a:srgbClr val="FF9797"/>
    <a:srgbClr val="FF8F8F"/>
    <a:srgbClr val="DC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05"/>
    <p:restoredTop sz="74021" autoAdjust="0"/>
  </p:normalViewPr>
  <p:slideViewPr>
    <p:cSldViewPr>
      <p:cViewPr varScale="1">
        <p:scale>
          <a:sx n="93" d="100"/>
          <a:sy n="93" d="100"/>
        </p:scale>
        <p:origin x="224" y="536"/>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12/19/21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EFF5-9A32-4B83-A582-2896876D65A4}" type="slidenum">
              <a:rPr lang="en-US" smtClean="0"/>
              <a:t>7</a:t>
            </a:fld>
            <a:endParaRPr lang="en-US"/>
          </a:p>
        </p:txBody>
      </p:sp>
    </p:spTree>
    <p:extLst>
      <p:ext uri="{BB962C8B-B14F-4D97-AF65-F5344CB8AC3E}">
        <p14:creationId xmlns:p14="http://schemas.microsoft.com/office/powerpoint/2010/main" val="130811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EFF5-9A32-4B83-A582-2896876D65A4}" type="slidenum">
              <a:rPr lang="en-US" smtClean="0"/>
              <a:t>8</a:t>
            </a:fld>
            <a:endParaRPr lang="en-US"/>
          </a:p>
        </p:txBody>
      </p:sp>
    </p:spTree>
    <p:extLst>
      <p:ext uri="{BB962C8B-B14F-4D97-AF65-F5344CB8AC3E}">
        <p14:creationId xmlns:p14="http://schemas.microsoft.com/office/powerpoint/2010/main" val="166789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EFF5-9A32-4B83-A582-2896876D65A4}" type="slidenum">
              <a:rPr lang="en-US" smtClean="0"/>
              <a:t>13</a:t>
            </a:fld>
            <a:endParaRPr lang="en-US"/>
          </a:p>
        </p:txBody>
      </p:sp>
    </p:spTree>
    <p:extLst>
      <p:ext uri="{BB962C8B-B14F-4D97-AF65-F5344CB8AC3E}">
        <p14:creationId xmlns:p14="http://schemas.microsoft.com/office/powerpoint/2010/main" val="205175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5486400" y="4038600"/>
            <a:ext cx="6604000" cy="830884"/>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lvl1pPr algn="l">
              <a:defRPr sz="3200" b="1" cap="small" spc="0" baseline="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cs typeface="Segoe UI" pitchFamily="34" charset="0"/>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3" name="Subtitle 2"/>
          <p:cNvSpPr>
            <a:spLocks noGrp="1"/>
          </p:cNvSpPr>
          <p:nvPr>
            <p:ph type="subTitle" idx="1" hasCustomPrompt="1"/>
          </p:nvPr>
        </p:nvSpPr>
        <p:spPr>
          <a:xfrm>
            <a:off x="5486400" y="4876800"/>
            <a:ext cx="6604000" cy="914400"/>
          </a:xfrm>
        </p:spPr>
        <p:txBody>
          <a:bodyPr>
            <a:normAutofit/>
          </a:bodyPr>
          <a:lstStyle>
            <a:lvl1pPr marL="0" indent="0" algn="l">
              <a:buNone/>
              <a:defRPr sz="2800" b="1" cap="small" spc="0" baseline="0">
                <a:ln w="3175"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Tên</a:t>
            </a:r>
            <a:r>
              <a:rPr lang="en-US" dirty="0"/>
              <a:t> </a:t>
            </a:r>
            <a:r>
              <a:rPr lang="en-US" dirty="0" err="1"/>
              <a:t>bài</a:t>
            </a:r>
            <a:r>
              <a:rPr lang="en-US" dirty="0"/>
              <a:t> </a:t>
            </a:r>
            <a:r>
              <a:rPr lang="en-US" dirty="0" err="1"/>
              <a:t>học</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2216" y="1847308"/>
            <a:ext cx="4336184" cy="3867692"/>
          </a:xfrm>
          <a:prstGeom prst="ellipse">
            <a:avLst/>
          </a:prstGeom>
          <a:ln>
            <a:noFill/>
          </a:ln>
          <a:effectLst>
            <a:softEdge rad="112500"/>
          </a:effec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0045" y="2464264"/>
            <a:ext cx="2573955" cy="261229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10272" y="533400"/>
            <a:ext cx="3064128" cy="1447800"/>
          </a:xfrm>
          <a:prstGeom prst="rect">
            <a:avLst/>
          </a:prstGeom>
        </p:spPr>
      </p:pic>
      <p:sp>
        <p:nvSpPr>
          <p:cNvPr id="8" name="Rectangle 7"/>
          <p:cNvSpPr/>
          <p:nvPr userDrawn="1"/>
        </p:nvSpPr>
        <p:spPr>
          <a:xfrm>
            <a:off x="8411975" y="2054424"/>
            <a:ext cx="3280064" cy="307777"/>
          </a:xfrm>
          <a:prstGeom prst="rect">
            <a:avLst/>
          </a:prstGeom>
          <a:noFill/>
        </p:spPr>
        <p:txBody>
          <a:bodyPr wrap="none" lIns="91440" tIns="45720" rIns="91440" bIns="45720">
            <a:spAutoFit/>
          </a:bodyPr>
          <a:lstStyle/>
          <a:p>
            <a:pPr algn="ctr"/>
            <a:r>
              <a:rPr lang="en-US" sz="1400" b="1" cap="none" spc="0" dirty="0">
                <a:ln>
                  <a:noFill/>
                </a:ln>
                <a:solidFill>
                  <a:schemeClr val="bg1"/>
                </a:solidFill>
                <a:effectLst/>
                <a:latin typeface="Segoe UI" pitchFamily="34" charset="0"/>
                <a:cs typeface="Segoe UI" pitchFamily="34" charset="0"/>
              </a:rPr>
              <a:t>Conceive</a:t>
            </a:r>
            <a:r>
              <a:rPr lang="en-US" sz="1400" b="1" cap="none" spc="0" baseline="0" dirty="0">
                <a:ln>
                  <a:noFill/>
                </a:ln>
                <a:solidFill>
                  <a:schemeClr val="bg1"/>
                </a:solidFill>
                <a:effectLst/>
                <a:latin typeface="Segoe UI" pitchFamily="34" charset="0"/>
                <a:cs typeface="Segoe UI" pitchFamily="34" charset="0"/>
              </a:rPr>
              <a:t> Design Implement Operate</a:t>
            </a:r>
            <a:endParaRPr lang="en-US" sz="1400" b="1" cap="none" spc="0" dirty="0">
              <a:ln>
                <a:noFill/>
              </a:ln>
              <a:solidFill>
                <a:schemeClr val="bg1"/>
              </a:solidFill>
              <a:effectLst/>
              <a:latin typeface="Segoe UI" pitchFamily="34" charset="0"/>
              <a:cs typeface="Segoe UI" pitchFamily="34" charset="0"/>
            </a:endParaRPr>
          </a:p>
        </p:txBody>
      </p:sp>
      <p:sp>
        <p:nvSpPr>
          <p:cNvPr id="10" name="Rectangle 9"/>
          <p:cNvSpPr/>
          <p:nvPr userDrawn="1"/>
        </p:nvSpPr>
        <p:spPr>
          <a:xfrm>
            <a:off x="1525880" y="5864424"/>
            <a:ext cx="2501005" cy="307777"/>
          </a:xfrm>
          <a:prstGeom prst="rect">
            <a:avLst/>
          </a:prstGeom>
          <a:noFill/>
        </p:spPr>
        <p:txBody>
          <a:bodyPr wrap="none" lIns="91440" tIns="45720" rIns="91440" bIns="45720">
            <a:spAutoFit/>
          </a:bodyPr>
          <a:lstStyle/>
          <a:p>
            <a:pPr algn="ctr"/>
            <a:r>
              <a:rPr lang="en-US" sz="1400" b="1" cap="all" spc="0" dirty="0" err="1">
                <a:ln>
                  <a:noFill/>
                </a:ln>
                <a:solidFill>
                  <a:schemeClr val="bg1"/>
                </a:solidFill>
                <a:effectLst/>
                <a:latin typeface="Segoe UI" pitchFamily="34" charset="0"/>
                <a:cs typeface="Segoe UI" pitchFamily="34" charset="0"/>
              </a:rPr>
              <a:t>Thực</a:t>
            </a:r>
            <a:r>
              <a:rPr lang="en-US" sz="1400" b="1" cap="all" spc="0" baseline="0" dirty="0">
                <a:ln>
                  <a:noFill/>
                </a:ln>
                <a:solidFill>
                  <a:schemeClr val="bg1"/>
                </a:solidFill>
                <a:effectLst/>
                <a:latin typeface="Segoe UI" pitchFamily="34" charset="0"/>
                <a:cs typeface="Segoe UI" pitchFamily="34" charset="0"/>
              </a:rPr>
              <a:t> </a:t>
            </a:r>
            <a:r>
              <a:rPr lang="en-US" sz="1400" b="1" cap="all" spc="0" baseline="0" dirty="0" err="1">
                <a:ln>
                  <a:noFill/>
                </a:ln>
                <a:solidFill>
                  <a:schemeClr val="bg1"/>
                </a:solidFill>
                <a:effectLst/>
                <a:latin typeface="Segoe UI" pitchFamily="34" charset="0"/>
                <a:cs typeface="Segoe UI" pitchFamily="34" charset="0"/>
              </a:rPr>
              <a:t>học</a:t>
            </a:r>
            <a:r>
              <a:rPr lang="en-US" sz="1400" b="1" cap="all" spc="0" baseline="0" dirty="0">
                <a:ln>
                  <a:noFill/>
                </a:ln>
                <a:solidFill>
                  <a:schemeClr val="bg1"/>
                </a:solidFill>
                <a:effectLst/>
                <a:latin typeface="Segoe UI" pitchFamily="34" charset="0"/>
                <a:cs typeface="Segoe UI" pitchFamily="34" charset="0"/>
              </a:rPr>
              <a:t> – </a:t>
            </a:r>
            <a:r>
              <a:rPr lang="en-US" sz="1400" b="1" cap="all" spc="0" baseline="0" dirty="0" err="1">
                <a:ln>
                  <a:noFill/>
                </a:ln>
                <a:solidFill>
                  <a:schemeClr val="bg1"/>
                </a:solidFill>
                <a:effectLst/>
                <a:latin typeface="Segoe UI" pitchFamily="34" charset="0"/>
                <a:cs typeface="Segoe UI" pitchFamily="34" charset="0"/>
              </a:rPr>
              <a:t>Thực</a:t>
            </a:r>
            <a:r>
              <a:rPr lang="en-US" sz="1400" b="1" cap="all" spc="0" baseline="0" dirty="0">
                <a:ln>
                  <a:noFill/>
                </a:ln>
                <a:solidFill>
                  <a:schemeClr val="bg1"/>
                </a:solidFill>
                <a:effectLst/>
                <a:latin typeface="Segoe UI" pitchFamily="34" charset="0"/>
                <a:cs typeface="Segoe UI" pitchFamily="34" charset="0"/>
              </a:rPr>
              <a:t> </a:t>
            </a:r>
            <a:r>
              <a:rPr lang="en-US" sz="1400" b="1" cap="all" spc="0" baseline="0" dirty="0" err="1">
                <a:ln>
                  <a:noFill/>
                </a:ln>
                <a:solidFill>
                  <a:schemeClr val="bg1"/>
                </a:solidFill>
                <a:effectLst/>
                <a:latin typeface="Segoe UI" pitchFamily="34" charset="0"/>
                <a:cs typeface="Segoe UI" pitchFamily="34" charset="0"/>
              </a:rPr>
              <a:t>nghiệp</a:t>
            </a:r>
            <a:endParaRPr lang="en-US" sz="1400" b="1" cap="all" spc="0" dirty="0">
              <a:ln>
                <a:noFill/>
              </a:ln>
              <a:solidFill>
                <a:schemeClr val="bg1"/>
              </a:solidFill>
              <a:effectLst/>
              <a:latin typeface="Segoe UI" pitchFamily="34" charset="0"/>
              <a:cs typeface="Segoe UI" pitchFamily="34" charset="0"/>
            </a:endParaRPr>
          </a:p>
        </p:txBody>
      </p:sp>
      <p:sp>
        <p:nvSpPr>
          <p:cNvPr id="11" name="Rectangle 10"/>
          <p:cNvSpPr/>
          <p:nvPr userDrawn="1"/>
        </p:nvSpPr>
        <p:spPr>
          <a:xfrm>
            <a:off x="9584555" y="6550224"/>
            <a:ext cx="2215671" cy="307777"/>
          </a:xfrm>
          <a:prstGeom prst="rect">
            <a:avLst/>
          </a:prstGeom>
          <a:noFill/>
        </p:spPr>
        <p:txBody>
          <a:bodyPr wrap="none" lIns="91440" tIns="45720" rIns="91440" bIns="45720">
            <a:spAutoFit/>
          </a:bodyPr>
          <a:lstStyle/>
          <a:p>
            <a:pPr algn="ctr"/>
            <a:r>
              <a:rPr lang="en-US" sz="1400" b="1" cap="none" spc="0" dirty="0">
                <a:ln>
                  <a:noFill/>
                </a:ln>
                <a:solidFill>
                  <a:srgbClr val="FF3300"/>
                </a:solidFill>
                <a:effectLst/>
                <a:latin typeface="Segoe UI" pitchFamily="34" charset="0"/>
                <a:cs typeface="Segoe UI" pitchFamily="34" charset="0"/>
              </a:rPr>
              <a:t>http://www.poly.edu.vn</a:t>
            </a:r>
          </a:p>
        </p:txBody>
      </p:sp>
      <p:cxnSp>
        <p:nvCxnSpPr>
          <p:cNvPr id="9" name="Straight Connector 8"/>
          <p:cNvCxnSpPr/>
          <p:nvPr userDrawn="1"/>
        </p:nvCxnSpPr>
        <p:spPr>
          <a:xfrm>
            <a:off x="5486400" y="4876800"/>
            <a:ext cx="6604000"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0" y="274638"/>
            <a:ext cx="8839200" cy="563562"/>
          </a:xfrm>
        </p:spPr>
        <p:txBody>
          <a:bodyPr>
            <a:noAutofit/>
          </a:bodyPr>
          <a:lstStyle>
            <a:lvl1pPr algn="r">
              <a:defRPr sz="32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914400"/>
            <a:ext cx="5386917" cy="639762"/>
          </a:xfrm>
        </p:spPr>
        <p:txBody>
          <a:bodyPr anchor="b"/>
          <a:lstStyle>
            <a:lvl1pPr marL="0" indent="0" algn="l">
              <a:buNone/>
              <a:defRPr sz="2400" b="1" cap="small" baseline="0">
                <a:solidFill>
                  <a:srgbClr val="FF5A33"/>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600201"/>
            <a:ext cx="5386917"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914400"/>
            <a:ext cx="5389033" cy="639762"/>
          </a:xfrm>
        </p:spPr>
        <p:txBody>
          <a:bodyPr anchor="b"/>
          <a:lstStyle>
            <a:lvl1pPr marL="0" indent="0" algn="l">
              <a:buNone/>
              <a:defRPr sz="2400" b="1" cap="small" baseline="0">
                <a:solidFill>
                  <a:srgbClr val="FF5A33"/>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600201"/>
            <a:ext cx="5389033"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416" y="218718"/>
            <a:ext cx="2104784" cy="548806"/>
          </a:xfrm>
          <a:prstGeom prst="rect">
            <a:avLst/>
          </a:prstGeom>
        </p:spPr>
      </p:pic>
      <p:cxnSp>
        <p:nvCxnSpPr>
          <p:cNvPr id="11" name="Straight Connector 10"/>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45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196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208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59635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37659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42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0" y="274638"/>
            <a:ext cx="8839200"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416" y="218718"/>
            <a:ext cx="2104784" cy="548806"/>
          </a:xfrm>
          <a:prstGeom prst="rect">
            <a:avLst/>
          </a:prstGeom>
        </p:spPr>
      </p:pic>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Layout">
    <p:spTree>
      <p:nvGrpSpPr>
        <p:cNvPr id="1" name=""/>
        <p:cNvGrpSpPr/>
        <p:nvPr/>
      </p:nvGrpSpPr>
      <p:grpSpPr>
        <a:xfrm>
          <a:off x="0" y="0"/>
          <a:ext cx="0" cy="0"/>
          <a:chOff x="0" y="0"/>
          <a:chExt cx="0" cy="0"/>
        </a:xfrm>
      </p:grpSpPr>
      <p:pic>
        <p:nvPicPr>
          <p:cNvPr id="8"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56800" y="2976466"/>
            <a:ext cx="2235200" cy="3881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3200" y="274638"/>
            <a:ext cx="8839200"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257800"/>
          </a:xfrm>
        </p:spPr>
        <p:txBody>
          <a:bodyPr>
            <a:normAutofit/>
          </a:bodyPr>
          <a:lstStyle>
            <a:lvl1pPr marL="342900" indent="-342900">
              <a:buClr>
                <a:srgbClr val="FF5A33"/>
              </a:buClr>
              <a:buFont typeface="Wingdings" pitchFamily="2" charset="2"/>
              <a:buChar char="¤"/>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416" y="218718"/>
            <a:ext cx="2104784" cy="548806"/>
          </a:xfrm>
          <a:prstGeom prst="rect">
            <a:avLst/>
          </a:prstGeom>
        </p:spPr>
      </p:pic>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61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Layout">
    <p:spTree>
      <p:nvGrpSpPr>
        <p:cNvPr id="1" name=""/>
        <p:cNvGrpSpPr/>
        <p:nvPr/>
      </p:nvGrpSpPr>
      <p:grpSpPr>
        <a:xfrm>
          <a:off x="0" y="0"/>
          <a:ext cx="0" cy="0"/>
          <a:chOff x="0" y="0"/>
          <a:chExt cx="0" cy="0"/>
        </a:xfrm>
      </p:grpSpPr>
      <p:pic>
        <p:nvPicPr>
          <p:cNvPr id="8"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56800" y="2976466"/>
            <a:ext cx="2235200" cy="3881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3200" y="274638"/>
            <a:ext cx="8839200"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257800"/>
          </a:xfrm>
        </p:spPr>
        <p:txBody>
          <a:bodyPr>
            <a:normAutofit/>
          </a:bodyPr>
          <a:lstStyle>
            <a:lvl1pPr marL="342900" indent="-342900">
              <a:buClr>
                <a:srgbClr val="FF5A33"/>
              </a:buClr>
              <a:buFont typeface="Wingdings" pitchFamily="2" charset="2"/>
              <a:buChar char="&amp;"/>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416" y="218718"/>
            <a:ext cx="2104784" cy="548806"/>
          </a:xfrm>
          <a:prstGeom prst="rect">
            <a:avLst/>
          </a:prstGeom>
        </p:spPr>
      </p:pic>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06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ummary Layout">
    <p:spTree>
      <p:nvGrpSpPr>
        <p:cNvPr id="1" name=""/>
        <p:cNvGrpSpPr/>
        <p:nvPr/>
      </p:nvGrpSpPr>
      <p:grpSpPr>
        <a:xfrm>
          <a:off x="0" y="0"/>
          <a:ext cx="0" cy="0"/>
          <a:chOff x="0" y="0"/>
          <a:chExt cx="0" cy="0"/>
        </a:xfrm>
      </p:grpSpPr>
      <p:pic>
        <p:nvPicPr>
          <p:cNvPr id="8"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56800" y="2976466"/>
            <a:ext cx="2235200" cy="3881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3200" y="274638"/>
            <a:ext cx="8839200"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257800"/>
          </a:xfrm>
        </p:spPr>
        <p:txBody>
          <a:bodyPr>
            <a:normAutofit/>
          </a:bodyPr>
          <a:lstStyle>
            <a:lvl1pPr marL="342900" indent="-342900">
              <a:buClr>
                <a:srgbClr val="FF5A33"/>
              </a:buClr>
              <a:buFont typeface="Wingdings" pitchFamily="2" charset="2"/>
              <a:buChar char="þ"/>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416" y="218718"/>
            <a:ext cx="2104784" cy="548806"/>
          </a:xfrm>
          <a:prstGeom prst="rect">
            <a:avLst/>
          </a:prstGeom>
        </p:spPr>
      </p:pic>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18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ctr">
              <a:defRPr sz="4000" b="1" cap="small" spc="0" baseline="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03542" y="1219201"/>
            <a:ext cx="2984916" cy="3029373"/>
          </a:xfrm>
          <a:prstGeom prst="rect">
            <a:avLst/>
          </a:prstGeom>
        </p:spPr>
      </p:pic>
    </p:spTree>
    <p:extLst>
      <p:ext uri="{BB962C8B-B14F-4D97-AF65-F5344CB8AC3E}">
        <p14:creationId xmlns:p14="http://schemas.microsoft.com/office/powerpoint/2010/main" val="2082840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2" name="Title 1"/>
          <p:cNvSpPr>
            <a:spLocks noGrp="1"/>
          </p:cNvSpPr>
          <p:nvPr>
            <p:ph type="title"/>
          </p:nvPr>
        </p:nvSpPr>
        <p:spPr>
          <a:xfrm>
            <a:off x="711200" y="3581400"/>
            <a:ext cx="10972800" cy="1143000"/>
          </a:xfrm>
        </p:spPr>
        <p:txBody>
          <a:bodyPr/>
          <a:lstStyle/>
          <a:p>
            <a:r>
              <a:rPr lang="en-US" dirty="0"/>
              <a:t>Click to edit Master title style</a:t>
            </a:r>
          </a:p>
        </p:txBody>
      </p:sp>
      <p:pic>
        <p:nvPicPr>
          <p:cNvPr id="5122" name="Picture 2" descr="Image result for Dem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27200" y="1295400"/>
            <a:ext cx="8546253"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9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you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12/19/21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8862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0" y="274638"/>
            <a:ext cx="8839200" cy="492886"/>
          </a:xfrm>
        </p:spPr>
        <p:txBody>
          <a:bodyPr>
            <a:noAutofit/>
          </a:bodyPr>
          <a:lstStyle>
            <a:lvl1pPr algn="r">
              <a:defRPr sz="32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sz="half" idx="1"/>
          </p:nvPr>
        </p:nvSpPr>
        <p:spPr>
          <a:xfrm>
            <a:off x="609600" y="914401"/>
            <a:ext cx="5384800" cy="5211763"/>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914401"/>
            <a:ext cx="5384800" cy="5211763"/>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416" y="218718"/>
            <a:ext cx="2104784" cy="548806"/>
          </a:xfrm>
          <a:prstGeom prst="rect">
            <a:avLst/>
          </a:prstGeom>
        </p:spPr>
      </p:pic>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71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6397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12/19/21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5" r:id="rId3"/>
    <p:sldLayoutId id="2147483686" r:id="rId4"/>
    <p:sldLayoutId id="2147483687" r:id="rId5"/>
    <p:sldLayoutId id="2147483673" r:id="rId6"/>
    <p:sldLayoutId id="2147483688" r:id="rId7"/>
    <p:sldLayoutId id="2147483689"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ctr" defTabSz="914400" rtl="0" eaLnBrk="1" latinLnBrk="0" hangingPunct="1">
        <a:spcBef>
          <a:spcPct val="0"/>
        </a:spcBef>
        <a:buNone/>
        <a:defRPr sz="44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p:titleStyle>
    <p:bodyStyle>
      <a:lvl1pPr marL="342900" indent="-342900" algn="l" defTabSz="914400" rtl="0" eaLnBrk="1" latinLnBrk="0" hangingPunct="1">
        <a:spcBef>
          <a:spcPct val="20000"/>
        </a:spcBef>
        <a:buClr>
          <a:srgbClr val="FF3300"/>
        </a:buClr>
        <a:buFont typeface="Wingdings" pitchFamily="2" charset="2"/>
        <a:buChar char="v"/>
        <a:defRPr sz="32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3300"/>
        </a:buClr>
        <a:buFont typeface="Wingdings" pitchFamily="2" charset="2"/>
        <a:buChar char="Ø"/>
        <a:defRPr sz="28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3300"/>
        </a:buClr>
        <a:buFont typeface="Courier New" pitchFamily="49" charset="0"/>
        <a:buChar char="o"/>
        <a:defRPr sz="24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3300"/>
        </a:buClr>
        <a:buFont typeface="Wingdings" pitchFamily="2" charset="2"/>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err="1"/>
              <a:t>Lập</a:t>
            </a:r>
            <a:r>
              <a:rPr lang="en-US" dirty="0"/>
              <a:t> </a:t>
            </a:r>
            <a:r>
              <a:rPr lang="en-US" dirty="0" err="1"/>
              <a:t>trình</a:t>
            </a:r>
            <a:r>
              <a:rPr lang="en-US" dirty="0"/>
              <a:t> php1</a:t>
            </a:r>
          </a:p>
        </p:txBody>
      </p:sp>
      <p:sp>
        <p:nvSpPr>
          <p:cNvPr id="3" name="Subtitle 2"/>
          <p:cNvSpPr>
            <a:spLocks noGrp="1"/>
          </p:cNvSpPr>
          <p:nvPr>
            <p:ph type="subTitle" idx="1"/>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php</a:t>
            </a:r>
            <a:endParaRPr lang="en-US" dirty="0"/>
          </a:p>
        </p:txBody>
      </p:sp>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PHP Code</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Tập tin php</a:t>
            </a:r>
          </a:p>
          <a:p>
            <a:pPr marL="457200" lvl="1" indent="0">
              <a:buNone/>
            </a:pPr>
            <a:r>
              <a:rPr lang="vi-VN" sz="2800" dirty="0">
                <a:latin typeface="Courier New" panose="02070309020205020404" pitchFamily="49" charset="0"/>
                <a:cs typeface="Courier New" panose="02070309020205020404" pitchFamily="49" charset="0"/>
              </a:rPr>
              <a:t>&lt;file_name&gt;</a:t>
            </a:r>
            <a:r>
              <a:rPr lang="vi-VN" sz="2800" b="1" dirty="0">
                <a:solidFill>
                  <a:srgbClr val="C00000"/>
                </a:solidFill>
                <a:latin typeface="Courier New" panose="02070309020205020404" pitchFamily="49" charset="0"/>
                <a:cs typeface="Courier New" panose="02070309020205020404" pitchFamily="49" charset="0"/>
              </a:rPr>
              <a:t>.php</a:t>
            </a:r>
          </a:p>
          <a:p>
            <a:pPr marL="457200" lvl="1" indent="0">
              <a:buNone/>
            </a:pPr>
            <a:r>
              <a:rPr lang="vi-VN" dirty="0"/>
              <a:t>Ví dụ: index.php, contact.php</a:t>
            </a:r>
          </a:p>
          <a:p>
            <a:r>
              <a:rPr lang="en-US" dirty="0"/>
              <a:t>PHP </a:t>
            </a:r>
            <a:r>
              <a:rPr lang="en-US" i="1" dirty="0"/>
              <a:t>code block</a:t>
            </a:r>
          </a:p>
          <a:p>
            <a:pPr lvl="1"/>
            <a:r>
              <a:rPr lang="en-US" dirty="0" err="1"/>
              <a:t>Chuẩn</a:t>
            </a:r>
            <a:endParaRPr lang="en-US" dirty="0"/>
          </a:p>
          <a:p>
            <a:pPr lvl="1"/>
            <a:endParaRPr lang="en-US" dirty="0"/>
          </a:p>
          <a:p>
            <a:pPr lvl="1"/>
            <a:endParaRPr lang="en-US" dirty="0"/>
          </a:p>
          <a:p>
            <a:pPr lvl="1"/>
            <a:endParaRPr lang="en-US" dirty="0"/>
          </a:p>
          <a:p>
            <a:pPr lvl="1"/>
            <a:r>
              <a:rPr lang="en-US" dirty="0" err="1"/>
              <a:t>Rút</a:t>
            </a:r>
            <a:r>
              <a:rPr lang="en-US" dirty="0"/>
              <a:t> </a:t>
            </a:r>
            <a:r>
              <a:rPr lang="en-US" dirty="0" err="1"/>
              <a:t>gọn</a:t>
            </a:r>
            <a:endParaRPr lang="en-US" dirty="0"/>
          </a:p>
        </p:txBody>
      </p:sp>
      <p:pic>
        <p:nvPicPr>
          <p:cNvPr id="9" name="Picture 8">
            <a:extLst>
              <a:ext uri="{FF2B5EF4-FFF2-40B4-BE49-F238E27FC236}">
                <a16:creationId xmlns:a16="http://schemas.microsoft.com/office/drawing/2014/main" id="{EB6EE58D-E029-124A-99B9-EA093433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542" y="3581400"/>
            <a:ext cx="2318658" cy="1060471"/>
          </a:xfrm>
          <a:prstGeom prst="rect">
            <a:avLst/>
          </a:prstGeom>
        </p:spPr>
      </p:pic>
      <p:pic>
        <p:nvPicPr>
          <p:cNvPr id="10" name="Picture 9">
            <a:extLst>
              <a:ext uri="{FF2B5EF4-FFF2-40B4-BE49-F238E27FC236}">
                <a16:creationId xmlns:a16="http://schemas.microsoft.com/office/drawing/2014/main" id="{95B69A39-16A8-834B-B35F-93D023925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5486400"/>
            <a:ext cx="1990204" cy="1018243"/>
          </a:xfrm>
          <a:prstGeom prst="rect">
            <a:avLst/>
          </a:prstGeom>
        </p:spPr>
      </p:pic>
      <p:pic>
        <p:nvPicPr>
          <p:cNvPr id="12" name="Picture 11">
            <a:extLst>
              <a:ext uri="{FF2B5EF4-FFF2-40B4-BE49-F238E27FC236}">
                <a16:creationId xmlns:a16="http://schemas.microsoft.com/office/drawing/2014/main" id="{3D79D913-7963-D14E-95B3-453D0D34F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325" y="3492404"/>
            <a:ext cx="4552950" cy="2640295"/>
          </a:xfrm>
          <a:prstGeom prst="rect">
            <a:avLst/>
          </a:prstGeom>
        </p:spPr>
      </p:pic>
      <p:sp>
        <p:nvSpPr>
          <p:cNvPr id="13" name="Right Arrow 12">
            <a:extLst>
              <a:ext uri="{FF2B5EF4-FFF2-40B4-BE49-F238E27FC236}">
                <a16:creationId xmlns:a16="http://schemas.microsoft.com/office/drawing/2014/main" id="{37EC8293-F95E-A74E-A49A-27ADC12FB27A}"/>
              </a:ext>
            </a:extLst>
          </p:cNvPr>
          <p:cNvSpPr/>
          <p:nvPr/>
        </p:nvSpPr>
        <p:spPr>
          <a:xfrm>
            <a:off x="2345871" y="5791200"/>
            <a:ext cx="2302329" cy="2043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90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PHP Code</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en-US" dirty="0" err="1"/>
              <a:t>Chú</a:t>
            </a:r>
            <a:r>
              <a:rPr lang="en-US" dirty="0"/>
              <a:t> </a:t>
            </a:r>
            <a:r>
              <a:rPr lang="en-US" dirty="0" err="1"/>
              <a:t>thích</a:t>
            </a:r>
            <a:r>
              <a:rPr lang="en-US" dirty="0"/>
              <a:t> (comment)</a:t>
            </a:r>
          </a:p>
          <a:p>
            <a:pPr lvl="1"/>
            <a:r>
              <a:rPr lang="vi-VN" dirty="0"/>
              <a:t>Là một phần mã lệnh của chương trình</a:t>
            </a:r>
          </a:p>
          <a:p>
            <a:pPr lvl="1"/>
            <a:r>
              <a:rPr lang="vi-VN" dirty="0"/>
              <a:t>Không biên dịch trên server</a:t>
            </a:r>
          </a:p>
          <a:p>
            <a:pPr lvl="1"/>
            <a:endParaRPr lang="en-US" dirty="0"/>
          </a:p>
        </p:txBody>
      </p:sp>
      <p:pic>
        <p:nvPicPr>
          <p:cNvPr id="8" name="Picture 7">
            <a:extLst>
              <a:ext uri="{FF2B5EF4-FFF2-40B4-BE49-F238E27FC236}">
                <a16:creationId xmlns:a16="http://schemas.microsoft.com/office/drawing/2014/main" id="{73F36BD3-5AD6-7641-BB7B-1100E626F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590800"/>
            <a:ext cx="5876269" cy="4038600"/>
          </a:xfrm>
          <a:prstGeom prst="rect">
            <a:avLst/>
          </a:prstGeom>
        </p:spPr>
      </p:pic>
    </p:spTree>
    <p:extLst>
      <p:ext uri="{BB962C8B-B14F-4D97-AF65-F5344CB8AC3E}">
        <p14:creationId xmlns:p14="http://schemas.microsoft.com/office/powerpoint/2010/main" val="160007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PHP Code</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en-US" dirty="0" err="1"/>
              <a:t>Xuất</a:t>
            </a:r>
            <a:r>
              <a:rPr lang="en-US" dirty="0"/>
              <a:t> </a:t>
            </a:r>
            <a:r>
              <a:rPr lang="en-US" dirty="0" err="1"/>
              <a:t>giá</a:t>
            </a:r>
            <a:r>
              <a:rPr lang="en-US" dirty="0"/>
              <a:t> </a:t>
            </a:r>
            <a:r>
              <a:rPr lang="en-US" dirty="0" err="1"/>
              <a:t>trị</a:t>
            </a:r>
            <a:endParaRPr lang="en-US" dirty="0"/>
          </a:p>
          <a:p>
            <a:pPr lvl="1"/>
            <a:r>
              <a:rPr lang="vi-VN" dirty="0"/>
              <a:t>Sử dụng </a:t>
            </a:r>
            <a:r>
              <a:rPr lang="vi-VN" b="1" dirty="0"/>
              <a:t>echo</a:t>
            </a:r>
            <a:r>
              <a:rPr lang="vi-VN" dirty="0"/>
              <a:t> hoặc </a:t>
            </a:r>
            <a:r>
              <a:rPr lang="vi-VN" b="1" dirty="0"/>
              <a:t>print</a:t>
            </a:r>
          </a:p>
          <a:p>
            <a:pPr lvl="1"/>
            <a:r>
              <a:rPr lang="vi-VN" dirty="0"/>
              <a:t>Mỗi lệnh kết thúc với dấu chấm phẩy (;)</a:t>
            </a:r>
          </a:p>
          <a:p>
            <a:pPr lvl="1"/>
            <a:endParaRPr lang="vi-VN" dirty="0"/>
          </a:p>
          <a:p>
            <a:pPr lvl="1"/>
            <a:endParaRPr lang="vi-VN" dirty="0"/>
          </a:p>
          <a:p>
            <a:pPr lvl="1"/>
            <a:r>
              <a:rPr lang="vi-VN" dirty="0"/>
              <a:t>echo được sử dụng để hiển thị đầu ra</a:t>
            </a:r>
          </a:p>
          <a:p>
            <a:pPr lvl="1"/>
            <a:r>
              <a:rPr lang="vi-VN" dirty="0"/>
              <a:t>echo </a:t>
            </a:r>
            <a:r>
              <a:rPr lang="vi-VN" b="1" dirty="0"/>
              <a:t>không trả về giá trị</a:t>
            </a:r>
          </a:p>
          <a:p>
            <a:pPr lvl="1"/>
            <a:r>
              <a:rPr lang="vi-VN" dirty="0"/>
              <a:t>có thể sử dụng hoặc không có dấu ngoặc đơn ()</a:t>
            </a:r>
          </a:p>
          <a:p>
            <a:pPr lvl="1"/>
            <a:r>
              <a:rPr lang="vi-VN" dirty="0"/>
              <a:t>có thể truyền nhiều chuỗi phân tách bằng dấu phẩy (,)</a:t>
            </a:r>
          </a:p>
          <a:p>
            <a:pPr lvl="1"/>
            <a:r>
              <a:rPr lang="vi-VN" dirty="0"/>
              <a:t>Ví dụ</a:t>
            </a:r>
          </a:p>
          <a:p>
            <a:pPr marL="0" indent="0">
              <a:buNone/>
            </a:pPr>
            <a:endParaRPr lang="vi-VN" dirty="0"/>
          </a:p>
          <a:p>
            <a:endParaRPr lang="vi-VN" dirty="0"/>
          </a:p>
          <a:p>
            <a:pPr lvl="1"/>
            <a:endParaRPr lang="vi-VN" dirty="0"/>
          </a:p>
          <a:p>
            <a:pPr lvl="1"/>
            <a:endParaRPr lang="en-US" dirty="0"/>
          </a:p>
        </p:txBody>
      </p:sp>
      <p:pic>
        <p:nvPicPr>
          <p:cNvPr id="7" name="Picture 6">
            <a:extLst>
              <a:ext uri="{FF2B5EF4-FFF2-40B4-BE49-F238E27FC236}">
                <a16:creationId xmlns:a16="http://schemas.microsoft.com/office/drawing/2014/main" id="{B2E7453F-3C13-274F-8DC5-69103EEBB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344" y="2559957"/>
            <a:ext cx="3385456" cy="564243"/>
          </a:xfrm>
          <a:prstGeom prst="rect">
            <a:avLst/>
          </a:prstGeom>
        </p:spPr>
      </p:pic>
      <p:pic>
        <p:nvPicPr>
          <p:cNvPr id="9" name="Picture 8">
            <a:extLst>
              <a:ext uri="{FF2B5EF4-FFF2-40B4-BE49-F238E27FC236}">
                <a16:creationId xmlns:a16="http://schemas.microsoft.com/office/drawing/2014/main" id="{E678A90B-635B-D242-9581-DBC506714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5105400"/>
            <a:ext cx="2768600" cy="1358900"/>
          </a:xfrm>
          <a:prstGeom prst="rect">
            <a:avLst/>
          </a:prstGeom>
        </p:spPr>
      </p:pic>
    </p:spTree>
    <p:extLst>
      <p:ext uri="{BB962C8B-B14F-4D97-AF65-F5344CB8AC3E}">
        <p14:creationId xmlns:p14="http://schemas.microsoft.com/office/powerpoint/2010/main" val="2137666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445E-5798-FB4C-94A0-D0401CBC296C}"/>
              </a:ext>
            </a:extLst>
          </p:cNvPr>
          <p:cNvSpPr>
            <a:spLocks noGrp="1"/>
          </p:cNvSpPr>
          <p:nvPr>
            <p:ph type="title"/>
          </p:nvPr>
        </p:nvSpPr>
        <p:spPr/>
        <p:txBody>
          <a:bodyPr/>
          <a:lstStyle/>
          <a:p>
            <a:r>
              <a:rPr lang="en-US" dirty="0"/>
              <a:t>PHP Code</a:t>
            </a:r>
          </a:p>
        </p:txBody>
      </p:sp>
      <p:sp>
        <p:nvSpPr>
          <p:cNvPr id="3" name="Content Placeholder 2">
            <a:extLst>
              <a:ext uri="{FF2B5EF4-FFF2-40B4-BE49-F238E27FC236}">
                <a16:creationId xmlns:a16="http://schemas.microsoft.com/office/drawing/2014/main" id="{E5487677-CE45-8E44-98CC-D90A12EF2359}"/>
              </a:ext>
            </a:extLst>
          </p:cNvPr>
          <p:cNvSpPr>
            <a:spLocks noGrp="1"/>
          </p:cNvSpPr>
          <p:nvPr>
            <p:ph idx="1"/>
          </p:nvPr>
        </p:nvSpPr>
        <p:spPr/>
        <p:txBody>
          <a:bodyPr>
            <a:normAutofit/>
          </a:bodyPr>
          <a:lstStyle/>
          <a:p>
            <a:r>
              <a:rPr lang="vi-VN" dirty="0"/>
              <a:t>Lệnh xuất</a:t>
            </a:r>
          </a:p>
          <a:p>
            <a:pPr marL="0" indent="0">
              <a:buNone/>
            </a:pPr>
            <a:endParaRPr lang="vi-VN" dirty="0"/>
          </a:p>
          <a:p>
            <a:pPr lvl="1"/>
            <a:endParaRPr lang="vi-VN" dirty="0"/>
          </a:p>
          <a:p>
            <a:pPr lvl="1"/>
            <a:r>
              <a:rPr lang="vi-VN" dirty="0"/>
              <a:t>In chuỗi, chuỗi trên nhiều dòng, biến, mảng,….</a:t>
            </a:r>
          </a:p>
          <a:p>
            <a:pPr lvl="1"/>
            <a:r>
              <a:rPr lang="vi-VN" dirty="0"/>
              <a:t>Thay thế cho echo nhiều lần để hiển thị kết quả đầu ra</a:t>
            </a:r>
          </a:p>
          <a:p>
            <a:pPr lvl="1"/>
            <a:r>
              <a:rPr lang="vi-VN" dirty="0"/>
              <a:t>Được sử dụng có hoặc không có dấu ngoặc đơn</a:t>
            </a:r>
          </a:p>
          <a:p>
            <a:pPr lvl="1"/>
            <a:r>
              <a:rPr lang="vi-VN" dirty="0"/>
              <a:t>Trả về một giá trị số nguyên là 1</a:t>
            </a:r>
          </a:p>
          <a:p>
            <a:pPr lvl="1"/>
            <a:r>
              <a:rPr lang="vi-VN" dirty="0"/>
              <a:t>Không thể chuyển nhiều đối số với print</a:t>
            </a:r>
          </a:p>
          <a:p>
            <a:pPr lvl="1"/>
            <a:r>
              <a:rPr lang="vi-VN" dirty="0"/>
              <a:t>In chậm hơn echo</a:t>
            </a:r>
          </a:p>
          <a:p>
            <a:pPr marL="0" indent="0">
              <a:buNone/>
            </a:pPr>
            <a:endParaRPr lang="vi-VN" dirty="0"/>
          </a:p>
          <a:p>
            <a:endParaRPr lang="vi-VN" dirty="0"/>
          </a:p>
          <a:p>
            <a:pPr marL="0" indent="0">
              <a:buNone/>
            </a:pPr>
            <a:endParaRPr lang="vi-VN" dirty="0"/>
          </a:p>
        </p:txBody>
      </p:sp>
      <p:sp>
        <p:nvSpPr>
          <p:cNvPr id="4" name="Slide Number Placeholder 3">
            <a:extLst>
              <a:ext uri="{FF2B5EF4-FFF2-40B4-BE49-F238E27FC236}">
                <a16:creationId xmlns:a16="http://schemas.microsoft.com/office/drawing/2014/main" id="{FB2BEB29-3F2A-3048-8954-16980074AD31}"/>
              </a:ext>
            </a:extLst>
          </p:cNvPr>
          <p:cNvSpPr>
            <a:spLocks noGrp="1"/>
          </p:cNvSpPr>
          <p:nvPr>
            <p:ph type="sldNum" sz="quarter" idx="12"/>
          </p:nvPr>
        </p:nvSpPr>
        <p:spPr/>
        <p:txBody>
          <a:bodyPr/>
          <a:lstStyle/>
          <a:p>
            <a:endParaRPr lang="en-US" dirty="0"/>
          </a:p>
        </p:txBody>
      </p:sp>
      <p:pic>
        <p:nvPicPr>
          <p:cNvPr id="6" name="Picture 5">
            <a:extLst>
              <a:ext uri="{FF2B5EF4-FFF2-40B4-BE49-F238E27FC236}">
                <a16:creationId xmlns:a16="http://schemas.microsoft.com/office/drawing/2014/main" id="{3FAE6EC4-00BA-834F-B615-2AAC3FE64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76400"/>
            <a:ext cx="4288968" cy="714828"/>
          </a:xfrm>
          <a:prstGeom prst="rect">
            <a:avLst/>
          </a:prstGeom>
        </p:spPr>
      </p:pic>
    </p:spTree>
    <p:extLst>
      <p:ext uri="{BB962C8B-B14F-4D97-AF65-F5344CB8AC3E}">
        <p14:creationId xmlns:p14="http://schemas.microsoft.com/office/powerpoint/2010/main" val="3135536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PHP Code</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Khai báo biến</a:t>
            </a:r>
          </a:p>
          <a:p>
            <a:endParaRPr lang="vi-VN" dirty="0"/>
          </a:p>
          <a:p>
            <a:endParaRPr lang="vi-VN" dirty="0"/>
          </a:p>
          <a:p>
            <a:endParaRPr lang="vi-VN" dirty="0"/>
          </a:p>
          <a:p>
            <a:r>
              <a:rPr lang="vi-VN" dirty="0"/>
              <a:t>Lệnh gán</a:t>
            </a:r>
          </a:p>
          <a:p>
            <a:endParaRPr lang="vi-VN" dirty="0"/>
          </a:p>
          <a:p>
            <a:endParaRPr lang="vi-VN" dirty="0"/>
          </a:p>
          <a:p>
            <a:endParaRPr lang="vi-VN" dirty="0"/>
          </a:p>
          <a:p>
            <a:endParaRPr lang="vi-VN" dirty="0"/>
          </a:p>
          <a:p>
            <a:endParaRPr lang="vi-VN" dirty="0"/>
          </a:p>
          <a:p>
            <a:pPr lvl="1"/>
            <a:endParaRPr lang="en-US" dirty="0"/>
          </a:p>
        </p:txBody>
      </p:sp>
      <p:pic>
        <p:nvPicPr>
          <p:cNvPr id="5" name="Picture 4">
            <a:extLst>
              <a:ext uri="{FF2B5EF4-FFF2-40B4-BE49-F238E27FC236}">
                <a16:creationId xmlns:a16="http://schemas.microsoft.com/office/drawing/2014/main" id="{BCFA77D0-C0D8-2B45-BDF0-39E2C229B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58617"/>
            <a:ext cx="4267200" cy="1113183"/>
          </a:xfrm>
          <a:prstGeom prst="rect">
            <a:avLst/>
          </a:prstGeom>
        </p:spPr>
      </p:pic>
      <p:pic>
        <p:nvPicPr>
          <p:cNvPr id="6" name="Picture 5">
            <a:extLst>
              <a:ext uri="{FF2B5EF4-FFF2-40B4-BE49-F238E27FC236}">
                <a16:creationId xmlns:a16="http://schemas.microsoft.com/office/drawing/2014/main" id="{EC294A84-E090-BA4D-B6BE-415809B9A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942" y="4114800"/>
            <a:ext cx="8570255" cy="1828800"/>
          </a:xfrm>
          <a:prstGeom prst="rect">
            <a:avLst/>
          </a:prstGeom>
        </p:spPr>
      </p:pic>
    </p:spTree>
    <p:extLst>
      <p:ext uri="{BB962C8B-B14F-4D97-AF65-F5344CB8AC3E}">
        <p14:creationId xmlns:p14="http://schemas.microsoft.com/office/powerpoint/2010/main" val="253798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Int</a:t>
            </a:r>
          </a:p>
          <a:p>
            <a:endParaRPr lang="vi-VN" dirty="0"/>
          </a:p>
          <a:p>
            <a:endParaRPr lang="vi-VN" dirty="0"/>
          </a:p>
          <a:p>
            <a:endParaRPr lang="vi-VN" dirty="0"/>
          </a:p>
          <a:p>
            <a:endParaRPr lang="vi-VN" dirty="0"/>
          </a:p>
          <a:p>
            <a:endParaRPr lang="vi-VN" dirty="0"/>
          </a:p>
          <a:p>
            <a:r>
              <a:rPr lang="vi-VN" dirty="0"/>
              <a:t>Float</a:t>
            </a:r>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7" name="Picture 6">
            <a:extLst>
              <a:ext uri="{FF2B5EF4-FFF2-40B4-BE49-F238E27FC236}">
                <a16:creationId xmlns:a16="http://schemas.microsoft.com/office/drawing/2014/main" id="{D1187ECA-8594-994F-88B0-C3C3C885E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00200"/>
            <a:ext cx="4935220" cy="2209800"/>
          </a:xfrm>
          <a:prstGeom prst="rect">
            <a:avLst/>
          </a:prstGeom>
        </p:spPr>
      </p:pic>
      <p:pic>
        <p:nvPicPr>
          <p:cNvPr id="9" name="Picture 8">
            <a:extLst>
              <a:ext uri="{FF2B5EF4-FFF2-40B4-BE49-F238E27FC236}">
                <a16:creationId xmlns:a16="http://schemas.microsoft.com/office/drawing/2014/main" id="{12BFDE26-3B46-A549-B24E-87007E47F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800600"/>
            <a:ext cx="4563515" cy="1784350"/>
          </a:xfrm>
          <a:prstGeom prst="rect">
            <a:avLst/>
          </a:prstGeom>
        </p:spPr>
      </p:pic>
    </p:spTree>
    <p:extLst>
      <p:ext uri="{BB962C8B-B14F-4D97-AF65-F5344CB8AC3E}">
        <p14:creationId xmlns:p14="http://schemas.microsoft.com/office/powerpoint/2010/main" val="583601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Bool Type</a:t>
            </a:r>
          </a:p>
          <a:p>
            <a:endParaRPr lang="vi-VN" dirty="0"/>
          </a:p>
          <a:p>
            <a:pPr marL="0" indent="0">
              <a:buNone/>
            </a:pPr>
            <a:endParaRPr lang="vi-VN" dirty="0"/>
          </a:p>
          <a:p>
            <a:endParaRPr lang="vi-VN" dirty="0"/>
          </a:p>
          <a:p>
            <a:r>
              <a:rPr lang="vi-VN" dirty="0"/>
              <a:t>Null Type</a:t>
            </a:r>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5" name="Picture 4">
            <a:extLst>
              <a:ext uri="{FF2B5EF4-FFF2-40B4-BE49-F238E27FC236}">
                <a16:creationId xmlns:a16="http://schemas.microsoft.com/office/drawing/2014/main" id="{7BB35DC8-0323-B142-BC38-ADF48A4EE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00200"/>
            <a:ext cx="2971800" cy="1557414"/>
          </a:xfrm>
          <a:prstGeom prst="rect">
            <a:avLst/>
          </a:prstGeom>
        </p:spPr>
      </p:pic>
      <p:pic>
        <p:nvPicPr>
          <p:cNvPr id="8" name="Picture 7">
            <a:extLst>
              <a:ext uri="{FF2B5EF4-FFF2-40B4-BE49-F238E27FC236}">
                <a16:creationId xmlns:a16="http://schemas.microsoft.com/office/drawing/2014/main" id="{3D607DBB-11F4-C241-9CF5-DC666D799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837" y="3886200"/>
            <a:ext cx="6649163" cy="1849436"/>
          </a:xfrm>
          <a:prstGeom prst="rect">
            <a:avLst/>
          </a:prstGeom>
        </p:spPr>
      </p:pic>
    </p:spTree>
    <p:extLst>
      <p:ext uri="{BB962C8B-B14F-4D97-AF65-F5344CB8AC3E}">
        <p14:creationId xmlns:p14="http://schemas.microsoft.com/office/powerpoint/2010/main" val="140702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Default Values</a:t>
            </a:r>
          </a:p>
          <a:p>
            <a:pPr lvl="1"/>
            <a:r>
              <a:rPr lang="vi-VN" dirty="0"/>
              <a:t>Kể từ PHP 8, biến phải được định nghĩa trước khi sử dụng. Việc cố gắng sử dụng một biến không xác định sẽ kích hoạt error exception, điều này sẽ tạm dừng việc thực thi tập lệnh.</a:t>
            </a:r>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6" name="Picture 5">
            <a:extLst>
              <a:ext uri="{FF2B5EF4-FFF2-40B4-BE49-F238E27FC236}">
                <a16:creationId xmlns:a16="http://schemas.microsoft.com/office/drawing/2014/main" id="{7FE338E4-325D-274C-A588-CF3F06838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700" y="2851150"/>
            <a:ext cx="5116738" cy="2140857"/>
          </a:xfrm>
          <a:prstGeom prst="rect">
            <a:avLst/>
          </a:prstGeom>
        </p:spPr>
      </p:pic>
      <p:pic>
        <p:nvPicPr>
          <p:cNvPr id="9" name="Picture 8">
            <a:extLst>
              <a:ext uri="{FF2B5EF4-FFF2-40B4-BE49-F238E27FC236}">
                <a16:creationId xmlns:a16="http://schemas.microsoft.com/office/drawing/2014/main" id="{8D02344D-8832-0A44-906F-290EE72B3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851150"/>
            <a:ext cx="5194300" cy="2108200"/>
          </a:xfrm>
          <a:prstGeom prst="rect">
            <a:avLst/>
          </a:prstGeom>
        </p:spPr>
      </p:pic>
    </p:spTree>
    <p:extLst>
      <p:ext uri="{BB962C8B-B14F-4D97-AF65-F5344CB8AC3E}">
        <p14:creationId xmlns:p14="http://schemas.microsoft.com/office/powerpoint/2010/main" val="3069556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string</a:t>
            </a:r>
          </a:p>
          <a:p>
            <a:pPr lvl="1"/>
            <a:r>
              <a:rPr lang="vi-VN" dirty="0"/>
              <a:t>Nằm trong dấu nháy đơn hoặc dấu nháy đôi. các biến không được phân tích cú pháp trong các chuỗi được dùng dấu nháy đơn</a:t>
            </a:r>
          </a:p>
          <a:p>
            <a:pPr lvl="1"/>
            <a:endParaRPr lang="vi-VN" dirty="0"/>
          </a:p>
          <a:p>
            <a:pPr lvl="1"/>
            <a:endParaRPr lang="vi-VN" dirty="0"/>
          </a:p>
          <a:p>
            <a:pPr lvl="1"/>
            <a:endParaRPr lang="vi-VN" dirty="0"/>
          </a:p>
          <a:p>
            <a:pPr marL="457200" lvl="1" indent="0">
              <a:buNone/>
            </a:pPr>
            <a:endParaRPr lang="vi-VN" dirty="0"/>
          </a:p>
          <a:p>
            <a:pPr lvl="1"/>
            <a:r>
              <a:rPr lang="vi-VN" dirty="0"/>
              <a:t>Nối chuỗi: dùng dấu chấm (.) để nối chuỗi. Để kết hợp hai chuỗi thành một sử dụng toán tử gán đi kèm (.=). Nối chuỗi bên phải với biến chuỗi bên trái</a:t>
            </a:r>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5" name="Picture 4">
            <a:extLst>
              <a:ext uri="{FF2B5EF4-FFF2-40B4-BE49-F238E27FC236}">
                <a16:creationId xmlns:a16="http://schemas.microsoft.com/office/drawing/2014/main" id="{005B6A3B-9563-8945-9616-F1CE6427A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438400"/>
            <a:ext cx="3403600" cy="1600200"/>
          </a:xfrm>
          <a:prstGeom prst="rect">
            <a:avLst/>
          </a:prstGeom>
        </p:spPr>
      </p:pic>
      <p:pic>
        <p:nvPicPr>
          <p:cNvPr id="10" name="Picture 9">
            <a:extLst>
              <a:ext uri="{FF2B5EF4-FFF2-40B4-BE49-F238E27FC236}">
                <a16:creationId xmlns:a16="http://schemas.microsoft.com/office/drawing/2014/main" id="{3D004919-A33D-1B4C-B463-15970F350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809" y="5288328"/>
            <a:ext cx="3769591" cy="1569672"/>
          </a:xfrm>
          <a:prstGeom prst="rect">
            <a:avLst/>
          </a:prstGeom>
        </p:spPr>
      </p:pic>
    </p:spTree>
    <p:extLst>
      <p:ext uri="{BB962C8B-B14F-4D97-AF65-F5344CB8AC3E}">
        <p14:creationId xmlns:p14="http://schemas.microsoft.com/office/powerpoint/2010/main" val="140779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2330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5" name="Content Placeholder 4"/>
          <p:cNvSpPr>
            <a:spLocks noGrp="1"/>
          </p:cNvSpPr>
          <p:nvPr>
            <p:ph idx="1"/>
          </p:nvPr>
        </p:nvSpPr>
        <p:spPr/>
        <p:txBody>
          <a:bodyPr>
            <a:normAutofit lnSpcReduction="10000"/>
          </a:bodyPr>
          <a:lstStyle/>
          <a:p>
            <a:r>
              <a:rPr lang="en-US" dirty="0"/>
              <a:t>PHP </a:t>
            </a:r>
            <a:r>
              <a:rPr lang="en-US" dirty="0" err="1"/>
              <a:t>là</a:t>
            </a:r>
            <a:r>
              <a:rPr lang="en-US" dirty="0"/>
              <a:t> </a:t>
            </a:r>
            <a:r>
              <a:rPr lang="en-US" dirty="0" err="1"/>
              <a:t>gì</a:t>
            </a:r>
            <a:r>
              <a:rPr lang="en-US" dirty="0"/>
              <a:t>?</a:t>
            </a:r>
          </a:p>
          <a:p>
            <a:r>
              <a:rPr lang="en-US" dirty="0" err="1"/>
              <a:t>Cài</a:t>
            </a:r>
            <a:r>
              <a:rPr lang="en-US" dirty="0"/>
              <a:t> </a:t>
            </a:r>
            <a:r>
              <a:rPr lang="en-US" dirty="0" err="1"/>
              <a:t>đặt</a:t>
            </a:r>
            <a:r>
              <a:rPr lang="en-US" dirty="0"/>
              <a:t>: editor, server</a:t>
            </a:r>
          </a:p>
          <a:p>
            <a:r>
              <a:rPr lang="en-US" dirty="0"/>
              <a:t>Hello World</a:t>
            </a:r>
          </a:p>
          <a:p>
            <a:r>
              <a:rPr lang="en-US" dirty="0"/>
              <a:t>PHP code</a:t>
            </a:r>
          </a:p>
          <a:p>
            <a:pPr lvl="1"/>
            <a:r>
              <a:rPr lang="en-US" dirty="0"/>
              <a:t>Comment</a:t>
            </a:r>
          </a:p>
          <a:p>
            <a:pPr lvl="1"/>
            <a:r>
              <a:rPr lang="en-US" dirty="0"/>
              <a:t>Variables (</a:t>
            </a:r>
            <a:r>
              <a:rPr lang="en-US" dirty="0" err="1"/>
              <a:t>biến</a:t>
            </a:r>
            <a:r>
              <a:rPr lang="en-US" dirty="0"/>
              <a:t>)</a:t>
            </a:r>
          </a:p>
          <a:p>
            <a:pPr lvl="1"/>
            <a:r>
              <a:rPr lang="en-US" dirty="0"/>
              <a:t>Data types (</a:t>
            </a:r>
            <a:r>
              <a:rPr lang="en-US" dirty="0" err="1"/>
              <a:t>kiểu</a:t>
            </a:r>
            <a:r>
              <a:rPr lang="en-US" dirty="0"/>
              <a:t> </a:t>
            </a:r>
            <a:r>
              <a:rPr lang="en-US" dirty="0" err="1"/>
              <a:t>dữ</a:t>
            </a:r>
            <a:r>
              <a:rPr lang="en-US" dirty="0"/>
              <a:t> </a:t>
            </a:r>
            <a:r>
              <a:rPr lang="en-US" dirty="0" err="1"/>
              <a:t>liệu</a:t>
            </a:r>
            <a:r>
              <a:rPr lang="en-US" dirty="0"/>
              <a:t>)</a:t>
            </a:r>
          </a:p>
          <a:p>
            <a:pPr lvl="1"/>
            <a:r>
              <a:rPr lang="en-US" dirty="0"/>
              <a:t>…</a:t>
            </a:r>
          </a:p>
          <a:p>
            <a:r>
              <a:rPr lang="en-US" dirty="0"/>
              <a:t>$ </a:t>
            </a:r>
            <a:r>
              <a:rPr lang="en-US" dirty="0" err="1"/>
              <a:t>và</a:t>
            </a:r>
            <a:r>
              <a:rPr lang="en-US" dirty="0"/>
              <a:t> $$</a:t>
            </a:r>
          </a:p>
          <a:p>
            <a:r>
              <a:rPr lang="en-US" dirty="0"/>
              <a:t>Operators (</a:t>
            </a:r>
            <a:r>
              <a:rPr lang="en-US" dirty="0" err="1"/>
              <a:t>các</a:t>
            </a:r>
            <a:r>
              <a:rPr lang="en-US" dirty="0"/>
              <a:t> </a:t>
            </a:r>
            <a:r>
              <a:rPr lang="en-US" dirty="0" err="1"/>
              <a:t>toán</a:t>
            </a:r>
            <a:r>
              <a:rPr lang="en-US" dirty="0"/>
              <a:t> </a:t>
            </a:r>
            <a:r>
              <a:rPr lang="en-US" dirty="0" err="1"/>
              <a:t>tử</a:t>
            </a:r>
            <a:r>
              <a:rPr lang="en-US" dirty="0"/>
              <a:t>)</a:t>
            </a:r>
          </a:p>
          <a:p>
            <a:r>
              <a:rPr lang="en-US" dirty="0"/>
              <a:t>Type conversions (</a:t>
            </a:r>
            <a:r>
              <a:rPr lang="en-US" dirty="0" err="1"/>
              <a:t>ép</a:t>
            </a:r>
            <a:r>
              <a:rPr lang="en-US" dirty="0"/>
              <a:t> </a:t>
            </a:r>
            <a:r>
              <a:rPr lang="en-US" dirty="0" err="1"/>
              <a:t>kiểu</a:t>
            </a:r>
            <a:r>
              <a:rPr lang="en-US" dirty="0"/>
              <a:t>)</a:t>
            </a:r>
          </a:p>
        </p:txBody>
      </p:sp>
    </p:spTree>
    <p:extLst>
      <p:ext uri="{BB962C8B-B14F-4D97-AF65-F5344CB8AC3E}">
        <p14:creationId xmlns:p14="http://schemas.microsoft.com/office/powerpoint/2010/main" val="351164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Phần</a:t>
            </a:r>
            <a:r>
              <a:rPr lang="en-US" dirty="0"/>
              <a:t> 2</a:t>
            </a:r>
          </a:p>
        </p:txBody>
      </p:sp>
    </p:spTree>
    <p:extLst>
      <p:ext uri="{BB962C8B-B14F-4D97-AF65-F5344CB8AC3E}">
        <p14:creationId xmlns:p14="http://schemas.microsoft.com/office/powerpoint/2010/main" val="81907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a:t>
            </a:r>
            <a:r>
              <a:rPr lang="en-US" dirty="0" err="1"/>
              <a:t>số</a:t>
            </a:r>
            <a:r>
              <a:rPr lang="en-US" dirty="0"/>
              <a:t> </a:t>
            </a:r>
            <a:r>
              <a:rPr lang="en-US" dirty="0" err="1"/>
              <a:t>học</a:t>
            </a:r>
            <a:endParaRPr lang="en-US" dirty="0"/>
          </a:p>
          <a:p>
            <a:endParaRPr lang="en-US" dirty="0"/>
          </a:p>
          <a:p>
            <a:endParaRPr lang="en-US" dirty="0"/>
          </a:p>
          <a:p>
            <a:endParaRPr lang="en-US" dirty="0"/>
          </a:p>
          <a:p>
            <a:endParaRPr lang="en-US" dirty="0"/>
          </a:p>
          <a:p>
            <a:endParaRPr lang="en-US" dirty="0"/>
          </a:p>
          <a:p>
            <a:r>
              <a:rPr lang="vi-VN" dirty="0"/>
              <a:t>Một toán tử lũy thừa (**) đã được giới thiệu trong PHP 5.6  (toán hạng bên trái lũy thừa toán hạng bên phải).</a:t>
            </a:r>
            <a:endParaRPr lang="en-US" dirty="0"/>
          </a:p>
        </p:txBody>
      </p:sp>
      <p:pic>
        <p:nvPicPr>
          <p:cNvPr id="5" name="Picture 4">
            <a:extLst>
              <a:ext uri="{FF2B5EF4-FFF2-40B4-BE49-F238E27FC236}">
                <a16:creationId xmlns:a16="http://schemas.microsoft.com/office/drawing/2014/main" id="{53C8530F-2B70-934E-A9B7-E3D9FD5CB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00200"/>
            <a:ext cx="8294427" cy="2590800"/>
          </a:xfrm>
          <a:prstGeom prst="rect">
            <a:avLst/>
          </a:prstGeom>
        </p:spPr>
      </p:pic>
      <p:pic>
        <p:nvPicPr>
          <p:cNvPr id="7" name="Picture 6">
            <a:extLst>
              <a:ext uri="{FF2B5EF4-FFF2-40B4-BE49-F238E27FC236}">
                <a16:creationId xmlns:a16="http://schemas.microsoft.com/office/drawing/2014/main" id="{40C5ED5A-F6D6-9447-8D60-399D6E043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303" y="5257800"/>
            <a:ext cx="5801497" cy="685800"/>
          </a:xfrm>
          <a:prstGeom prst="rect">
            <a:avLst/>
          </a:prstGeom>
        </p:spPr>
      </p:pic>
    </p:spTree>
    <p:extLst>
      <p:ext uri="{BB962C8B-B14F-4D97-AF65-F5344CB8AC3E}">
        <p14:creationId xmlns:p14="http://schemas.microsoft.com/office/powerpoint/2010/main" val="1509430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a:t>
            </a:r>
            <a:r>
              <a:rPr lang="en-US" dirty="0" err="1"/>
              <a:t>gán</a:t>
            </a:r>
            <a:r>
              <a:rPr lang="en-US" dirty="0"/>
              <a:t> </a:t>
            </a:r>
            <a:r>
              <a:rPr lang="en-US" dirty="0" err="1"/>
              <a:t>và</a:t>
            </a:r>
            <a:r>
              <a:rPr lang="en-US" dirty="0"/>
              <a:t> </a:t>
            </a:r>
            <a:r>
              <a:rPr lang="en-US" dirty="0" err="1"/>
              <a:t>kết</a:t>
            </a:r>
            <a:r>
              <a:rPr lang="en-US" dirty="0"/>
              <a:t> </a:t>
            </a:r>
            <a:r>
              <a:rPr lang="en-US" dirty="0" err="1"/>
              <a:t>hợp</a:t>
            </a:r>
            <a:r>
              <a:rPr lang="en-US" dirty="0"/>
              <a:t> </a:t>
            </a:r>
            <a:r>
              <a:rPr lang="en-US" dirty="0" err="1"/>
              <a:t>toán</a:t>
            </a:r>
            <a:r>
              <a:rPr lang="en-US" dirty="0"/>
              <a:t> </a:t>
            </a:r>
            <a:r>
              <a:rPr lang="en-US" dirty="0" err="1"/>
              <a:t>tử</a:t>
            </a:r>
            <a:r>
              <a:rPr lang="en-US" dirty="0"/>
              <a:t> </a:t>
            </a:r>
            <a:r>
              <a:rPr lang="en-US" dirty="0" err="1"/>
              <a:t>gán</a:t>
            </a:r>
            <a:endParaRPr lang="en-US" dirty="0"/>
          </a:p>
          <a:p>
            <a:endParaRPr lang="en-US" dirty="0"/>
          </a:p>
          <a:p>
            <a:pPr marL="0" indent="0">
              <a:buNone/>
            </a:pPr>
            <a:endParaRPr lang="en-US" dirty="0"/>
          </a:p>
          <a:p>
            <a:r>
              <a:rPr lang="vi-VN" dirty="0"/>
              <a:t>Kết hợp</a:t>
            </a:r>
          </a:p>
          <a:p>
            <a:pPr marL="0" indent="0">
              <a:buNone/>
            </a:pPr>
            <a:endParaRPr lang="en-US" dirty="0"/>
          </a:p>
        </p:txBody>
      </p:sp>
      <p:pic>
        <p:nvPicPr>
          <p:cNvPr id="6" name="Picture 5">
            <a:extLst>
              <a:ext uri="{FF2B5EF4-FFF2-40B4-BE49-F238E27FC236}">
                <a16:creationId xmlns:a16="http://schemas.microsoft.com/office/drawing/2014/main" id="{27F12486-A5A3-B245-9A37-4E8C56FFD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00200"/>
            <a:ext cx="4151086" cy="838200"/>
          </a:xfrm>
          <a:prstGeom prst="rect">
            <a:avLst/>
          </a:prstGeom>
        </p:spPr>
      </p:pic>
      <p:pic>
        <p:nvPicPr>
          <p:cNvPr id="9" name="Picture 8">
            <a:extLst>
              <a:ext uri="{FF2B5EF4-FFF2-40B4-BE49-F238E27FC236}">
                <a16:creationId xmlns:a16="http://schemas.microsoft.com/office/drawing/2014/main" id="{8414967D-359F-B946-A551-19718A74D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184524"/>
            <a:ext cx="4151086" cy="2183905"/>
          </a:xfrm>
          <a:prstGeom prst="rect">
            <a:avLst/>
          </a:prstGeom>
        </p:spPr>
      </p:pic>
      <p:pic>
        <p:nvPicPr>
          <p:cNvPr id="11" name="Picture 10">
            <a:extLst>
              <a:ext uri="{FF2B5EF4-FFF2-40B4-BE49-F238E27FC236}">
                <a16:creationId xmlns:a16="http://schemas.microsoft.com/office/drawing/2014/main" id="{AC8B0F07-0EF7-BA43-BD6A-92E0B1EB8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5832475"/>
            <a:ext cx="3707342" cy="492125"/>
          </a:xfrm>
          <a:prstGeom prst="rect">
            <a:avLst/>
          </a:prstGeom>
        </p:spPr>
      </p:pic>
    </p:spTree>
    <p:extLst>
      <p:ext uri="{BB962C8B-B14F-4D97-AF65-F5344CB8AC3E}">
        <p14:creationId xmlns:p14="http://schemas.microsoft.com/office/powerpoint/2010/main" val="648844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a:t>
            </a:r>
            <a:r>
              <a:rPr lang="en-US" dirty="0" err="1"/>
              <a:t>tăng</a:t>
            </a:r>
            <a:r>
              <a:rPr lang="en-US" dirty="0"/>
              <a:t>, </a:t>
            </a:r>
            <a:r>
              <a:rPr lang="en-US" dirty="0" err="1"/>
              <a:t>giảm</a:t>
            </a:r>
            <a:r>
              <a:rPr lang="en-US" dirty="0"/>
              <a:t>: </a:t>
            </a:r>
          </a:p>
          <a:p>
            <a:pPr lvl="1"/>
            <a:r>
              <a:rPr lang="vi-VN" dirty="0"/>
              <a:t>Toán tử tăng (++) và giảm (-)</a:t>
            </a:r>
          </a:p>
          <a:p>
            <a:pPr lvl="1"/>
            <a:endParaRPr lang="vi-VN" dirty="0"/>
          </a:p>
          <a:p>
            <a:pPr marL="457200" lvl="1" indent="0">
              <a:buNone/>
            </a:pPr>
            <a:endParaRPr lang="vi-VN" dirty="0"/>
          </a:p>
          <a:p>
            <a:pPr marL="457200" lvl="1" indent="0">
              <a:buNone/>
            </a:pPr>
            <a:endParaRPr lang="vi-VN" dirty="0"/>
          </a:p>
          <a:p>
            <a:pPr lvl="1"/>
            <a:r>
              <a:rPr lang="vi-VN" dirty="0"/>
              <a:t>Được sử dụng trước hoặc sau một biến</a:t>
            </a:r>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3BAD84A-C527-4C4E-8EED-C6D26C370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2057400"/>
            <a:ext cx="2648607" cy="914400"/>
          </a:xfrm>
          <a:prstGeom prst="rect">
            <a:avLst/>
          </a:prstGeom>
        </p:spPr>
      </p:pic>
      <p:pic>
        <p:nvPicPr>
          <p:cNvPr id="8" name="Picture 7">
            <a:extLst>
              <a:ext uri="{FF2B5EF4-FFF2-40B4-BE49-F238E27FC236}">
                <a16:creationId xmlns:a16="http://schemas.microsoft.com/office/drawing/2014/main" id="{1436705F-8FE1-9948-B3A9-727AA3E3F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0" y="3831771"/>
            <a:ext cx="2984500" cy="1397000"/>
          </a:xfrm>
          <a:prstGeom prst="rect">
            <a:avLst/>
          </a:prstGeom>
        </p:spPr>
      </p:pic>
    </p:spTree>
    <p:extLst>
      <p:ext uri="{BB962C8B-B14F-4D97-AF65-F5344CB8AC3E}">
        <p14:creationId xmlns:p14="http://schemas.microsoft.com/office/powerpoint/2010/main" val="1301290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a:t>
            </a:r>
            <a:r>
              <a:rPr lang="en-US" dirty="0" err="1"/>
              <a:t>tăng</a:t>
            </a:r>
            <a:r>
              <a:rPr lang="en-US" dirty="0"/>
              <a:t>, </a:t>
            </a:r>
            <a:r>
              <a:rPr lang="en-US" dirty="0" err="1"/>
              <a:t>giảm</a:t>
            </a:r>
            <a:r>
              <a:rPr lang="en-US" dirty="0"/>
              <a:t>: </a:t>
            </a:r>
          </a:p>
          <a:p>
            <a:pPr lvl="1"/>
            <a:r>
              <a:rPr lang="vi-VN" dirty="0"/>
              <a:t>Post-operator: trả về giá trị gốc trước khi nó thay đổi biến</a:t>
            </a:r>
          </a:p>
          <a:p>
            <a:pPr lvl="1"/>
            <a:r>
              <a:rPr lang="vi-VN" dirty="0"/>
              <a:t>Pre-operator: thay đổi biến trước và sau đó trả về giá trị</a:t>
            </a:r>
          </a:p>
          <a:p>
            <a:pPr marL="457200" lvl="1" indent="0">
              <a:buNone/>
            </a:pPr>
            <a:endParaRPr lang="vi-VN" dirty="0"/>
          </a:p>
          <a:p>
            <a:pPr lvl="1"/>
            <a:endParaRPr lang="vi-VN" dirty="0"/>
          </a:p>
          <a:p>
            <a:pPr marL="457200" lvl="1" indent="0">
              <a:buNone/>
            </a:pPr>
            <a:endParaRPr lang="vi-VN" dirty="0"/>
          </a:p>
          <a:p>
            <a:pPr marL="457200" lvl="1" indent="0">
              <a:buNone/>
            </a:pPr>
            <a:endParaRPr lang="vi-VN" dirty="0"/>
          </a:p>
          <a:p>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598ABAF9-54FB-824E-B33E-E2BEFFB7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901372"/>
            <a:ext cx="7843552" cy="1594427"/>
          </a:xfrm>
          <a:prstGeom prst="rect">
            <a:avLst/>
          </a:prstGeom>
        </p:spPr>
      </p:pic>
    </p:spTree>
    <p:extLst>
      <p:ext uri="{BB962C8B-B14F-4D97-AF65-F5344CB8AC3E}">
        <p14:creationId xmlns:p14="http://schemas.microsoft.com/office/powerpoint/2010/main" val="2123101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so </a:t>
            </a:r>
            <a:r>
              <a:rPr lang="en-US" dirty="0" err="1"/>
              <a:t>sánh</a:t>
            </a:r>
            <a:endParaRPr lang="en-US" dirty="0"/>
          </a:p>
          <a:p>
            <a:pPr lvl="1"/>
            <a:r>
              <a:rPr lang="vi-VN" dirty="0"/>
              <a:t>So sánh 2 giá trị và trả về </a:t>
            </a:r>
            <a:r>
              <a:rPr lang="vi-VN" dirty="0">
                <a:latin typeface="Courier New" panose="02070309020205020404" pitchFamily="49" charset="0"/>
                <a:cs typeface="Courier New" panose="02070309020205020404" pitchFamily="49" charset="0"/>
              </a:rPr>
              <a:t>true</a:t>
            </a:r>
            <a:r>
              <a:rPr lang="vi-VN" dirty="0"/>
              <a:t> hoặc </a:t>
            </a:r>
            <a:r>
              <a:rPr lang="vi-VN" dirty="0">
                <a:latin typeface="Courier New" panose="02070309020205020404" pitchFamily="49" charset="0"/>
                <a:cs typeface="Courier New" panose="02070309020205020404" pitchFamily="49" charset="0"/>
              </a:rPr>
              <a:t>false</a:t>
            </a:r>
          </a:p>
          <a:p>
            <a:pPr marL="457200" lvl="1" indent="0">
              <a:buNone/>
            </a:pPr>
            <a:endParaRPr lang="vi-VN" dirty="0"/>
          </a:p>
          <a:p>
            <a:pPr marL="457200" lvl="1" indent="0">
              <a:buNone/>
            </a:pPr>
            <a:endParaRPr lang="vi-VN" dirty="0"/>
          </a:p>
          <a:p>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373A6DC8-97FB-074A-942E-E6EDCB7F5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2152650"/>
            <a:ext cx="9334500" cy="4400550"/>
          </a:xfrm>
          <a:prstGeom prst="rect">
            <a:avLst/>
          </a:prstGeom>
        </p:spPr>
      </p:pic>
    </p:spTree>
    <p:extLst>
      <p:ext uri="{BB962C8B-B14F-4D97-AF65-F5344CB8AC3E}">
        <p14:creationId xmlns:p14="http://schemas.microsoft.com/office/powerpoint/2010/main" val="582968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so </a:t>
            </a:r>
            <a:r>
              <a:rPr lang="en-US" dirty="0" err="1"/>
              <a:t>sánh</a:t>
            </a:r>
            <a:endParaRPr lang="en-US" dirty="0"/>
          </a:p>
          <a:p>
            <a:pPr lvl="1"/>
            <a:r>
              <a:rPr lang="vi-VN" dirty="0"/>
              <a:t>Strict equality operator (===) hoặc (!==) được sử dụng so sánh cho cả type (loại) và value (giá trị)</a:t>
            </a:r>
          </a:p>
          <a:p>
            <a:pPr lvl="1"/>
            <a:endParaRPr lang="vi-VN" dirty="0"/>
          </a:p>
          <a:p>
            <a:pPr lvl="1"/>
            <a:endParaRPr lang="vi-VN" dirty="0"/>
          </a:p>
          <a:p>
            <a:pPr lvl="1"/>
            <a:endParaRPr lang="vi-VN" dirty="0"/>
          </a:p>
          <a:p>
            <a:pPr lvl="1"/>
            <a:r>
              <a:rPr lang="vi-VN" dirty="0"/>
              <a:t>PHP 7 thêm 1 toán tử so sánh mới gọi là </a:t>
            </a:r>
            <a:r>
              <a:rPr lang="vi-VN" b="1" i="1" dirty="0"/>
              <a:t>spaceship operator </a:t>
            </a:r>
            <a:r>
              <a:rPr lang="vi-VN" dirty="0"/>
              <a:t>(</a:t>
            </a:r>
            <a:r>
              <a:rPr lang="vi-VN" dirty="0">
                <a:sym typeface="Wingdings" pitchFamily="2" charset="2"/>
              </a:rPr>
              <a:t>&lt;=&gt;). Nó so sánh 2 giá trị và trả về 0 nếu cả 2 bằng nhau, 1 nếu giá trị bên trái lớn hơn và -1 nếu giá trị bên phải lớn hơn</a:t>
            </a:r>
          </a:p>
          <a:p>
            <a:pPr marL="457200" lvl="1" indent="0">
              <a:buNone/>
            </a:pPr>
            <a:endParaRPr lang="vi-VN" dirty="0"/>
          </a:p>
          <a:p>
            <a:pPr marL="457200" lvl="1" indent="0">
              <a:buNone/>
            </a:pPr>
            <a:endParaRPr lang="vi-VN" dirty="0"/>
          </a:p>
          <a:p>
            <a:pPr marL="457200" lvl="1" indent="0">
              <a:buNone/>
            </a:pPr>
            <a:endParaRPr lang="vi-VN" dirty="0"/>
          </a:p>
          <a:p>
            <a:endParaRPr lang="en-US" dirty="0"/>
          </a:p>
          <a:p>
            <a:pPr marL="0" indent="0">
              <a:buNone/>
            </a:pPr>
            <a:endParaRPr lang="en-US" dirty="0"/>
          </a:p>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1261363C-5C2B-ED4D-889E-10EB4B26D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566" y="2514600"/>
            <a:ext cx="6548034" cy="990600"/>
          </a:xfrm>
          <a:prstGeom prst="rect">
            <a:avLst/>
          </a:prstGeom>
        </p:spPr>
      </p:pic>
      <p:pic>
        <p:nvPicPr>
          <p:cNvPr id="10" name="Picture 9">
            <a:extLst>
              <a:ext uri="{FF2B5EF4-FFF2-40B4-BE49-F238E27FC236}">
                <a16:creationId xmlns:a16="http://schemas.microsoft.com/office/drawing/2014/main" id="{22870090-DE8E-714E-8A26-DCEAAD69A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83" y="5029200"/>
            <a:ext cx="4437286" cy="1519382"/>
          </a:xfrm>
          <a:prstGeom prst="rect">
            <a:avLst/>
          </a:prstGeom>
        </p:spPr>
      </p:pic>
    </p:spTree>
    <p:extLst>
      <p:ext uri="{BB962C8B-B14F-4D97-AF65-F5344CB8AC3E}">
        <p14:creationId xmlns:p14="http://schemas.microsoft.com/office/powerpoint/2010/main" val="215866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Toán</a:t>
            </a:r>
            <a:r>
              <a:rPr lang="en-US" dirty="0"/>
              <a:t> </a:t>
            </a:r>
            <a:r>
              <a:rPr lang="en-US" dirty="0" err="1"/>
              <a:t>tử</a:t>
            </a:r>
            <a:r>
              <a:rPr lang="en-US" dirty="0"/>
              <a:t> logic</a:t>
            </a:r>
          </a:p>
          <a:p>
            <a:pPr lvl="1"/>
            <a:r>
              <a:rPr lang="vi-VN" dirty="0"/>
              <a:t>&amp;&amp; là true nếu cả bên trái và bên phải là true</a:t>
            </a:r>
          </a:p>
          <a:p>
            <a:pPr lvl="1"/>
            <a:r>
              <a:rPr lang="vi-VN" dirty="0"/>
              <a:t>|| là true nếu bên trái hoặc bên phải là true</a:t>
            </a:r>
          </a:p>
          <a:p>
            <a:pPr lvl="1"/>
            <a:endParaRPr lang="vi-VN" dirty="0"/>
          </a:p>
          <a:p>
            <a:pPr lvl="1"/>
            <a:endParaRPr lang="vi-VN" dirty="0"/>
          </a:p>
          <a:p>
            <a:pPr lvl="1"/>
            <a:endParaRPr lang="vi-VN" dirty="0"/>
          </a:p>
          <a:p>
            <a:pPr marL="457200" lvl="1" indent="0">
              <a:buNone/>
            </a:pPr>
            <a:endParaRPr lang="vi-VN" dirty="0"/>
          </a:p>
          <a:p>
            <a:pPr marL="457200" lvl="1" indent="0">
              <a:buNone/>
            </a:pPr>
            <a:endParaRPr lang="vi-VN" dirty="0"/>
          </a:p>
          <a:p>
            <a:pPr marL="457200" lvl="1" indent="0">
              <a:buNone/>
            </a:pPr>
            <a:endParaRPr lang="vi-VN" dirty="0"/>
          </a:p>
          <a:p>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7002086D-9003-5341-8C0E-58F066E46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832100"/>
            <a:ext cx="8355566" cy="1739900"/>
          </a:xfrm>
          <a:prstGeom prst="rect">
            <a:avLst/>
          </a:prstGeom>
        </p:spPr>
      </p:pic>
    </p:spTree>
    <p:extLst>
      <p:ext uri="{BB962C8B-B14F-4D97-AF65-F5344CB8AC3E}">
        <p14:creationId xmlns:p14="http://schemas.microsoft.com/office/powerpoint/2010/main" val="249340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Operators (</a:t>
            </a:r>
            <a:r>
              <a:rPr lang="en-US" dirty="0" err="1"/>
              <a:t>toán</a:t>
            </a:r>
            <a:r>
              <a:rPr lang="en-US" dirty="0"/>
              <a:t> </a:t>
            </a:r>
            <a:r>
              <a:rPr lang="en-US" dirty="0" err="1"/>
              <a:t>tử</a:t>
            </a:r>
            <a:r>
              <a:rPr lang="en-US" dirty="0"/>
              <a:t>)</a:t>
            </a:r>
          </a:p>
        </p:txBody>
      </p:sp>
      <p:sp>
        <p:nvSpPr>
          <p:cNvPr id="4" name="Content Placeholder 3"/>
          <p:cNvSpPr>
            <a:spLocks noGrp="1"/>
          </p:cNvSpPr>
          <p:nvPr>
            <p:ph idx="1"/>
          </p:nvPr>
        </p:nvSpPr>
        <p:spPr/>
        <p:txBody>
          <a:bodyPr/>
          <a:lstStyle/>
          <a:p>
            <a:r>
              <a:rPr lang="en-US" dirty="0" err="1"/>
              <a:t>Thứ</a:t>
            </a:r>
            <a:r>
              <a:rPr lang="en-US" dirty="0"/>
              <a:t> </a:t>
            </a:r>
            <a:r>
              <a:rPr lang="en-US" dirty="0" err="1"/>
              <a:t>tự</a:t>
            </a:r>
            <a:r>
              <a:rPr lang="en-US" dirty="0"/>
              <a:t> </a:t>
            </a:r>
            <a:r>
              <a:rPr lang="en-US" dirty="0" err="1"/>
              <a:t>ưu</a:t>
            </a:r>
            <a:r>
              <a:rPr lang="en-US" dirty="0"/>
              <a:t> </a:t>
            </a:r>
            <a:r>
              <a:rPr lang="en-US" dirty="0" err="1"/>
              <a:t>tiên</a:t>
            </a:r>
            <a:r>
              <a:rPr lang="en-US" dirty="0"/>
              <a:t> </a:t>
            </a:r>
            <a:r>
              <a:rPr lang="en-US" dirty="0" err="1"/>
              <a:t>toán</a:t>
            </a:r>
            <a:r>
              <a:rPr lang="en-US" dirty="0"/>
              <a:t> </a:t>
            </a:r>
            <a:r>
              <a:rPr lang="en-US" dirty="0" err="1"/>
              <a:t>tử</a:t>
            </a:r>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12452803-4C3F-0C4E-8E6A-1436DDDD4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87500"/>
            <a:ext cx="6997700" cy="4216400"/>
          </a:xfrm>
          <a:prstGeom prst="rect">
            <a:avLst/>
          </a:prstGeom>
        </p:spPr>
      </p:pic>
      <p:pic>
        <p:nvPicPr>
          <p:cNvPr id="8" name="Picture 7">
            <a:extLst>
              <a:ext uri="{FF2B5EF4-FFF2-40B4-BE49-F238E27FC236}">
                <a16:creationId xmlns:a16="http://schemas.microsoft.com/office/drawing/2014/main" id="{32443AAB-22DE-354C-8997-739E3B1B5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3200400"/>
            <a:ext cx="2819400" cy="456474"/>
          </a:xfrm>
          <a:prstGeom prst="rect">
            <a:avLst/>
          </a:prstGeom>
        </p:spPr>
      </p:pic>
      <p:pic>
        <p:nvPicPr>
          <p:cNvPr id="10" name="Picture 9">
            <a:extLst>
              <a:ext uri="{FF2B5EF4-FFF2-40B4-BE49-F238E27FC236}">
                <a16:creationId xmlns:a16="http://schemas.microsoft.com/office/drawing/2014/main" id="{E56245D7-3258-2446-AC14-96056648D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2467841"/>
            <a:ext cx="2989756" cy="585932"/>
          </a:xfrm>
          <a:prstGeom prst="rect">
            <a:avLst/>
          </a:prstGeom>
        </p:spPr>
      </p:pic>
      <p:sp>
        <p:nvSpPr>
          <p:cNvPr id="11" name="TextBox 10">
            <a:extLst>
              <a:ext uri="{FF2B5EF4-FFF2-40B4-BE49-F238E27FC236}">
                <a16:creationId xmlns:a16="http://schemas.microsoft.com/office/drawing/2014/main" id="{B7703F5C-0C0C-B840-93BD-FCCBA443A3FA}"/>
              </a:ext>
            </a:extLst>
          </p:cNvPr>
          <p:cNvSpPr txBox="1"/>
          <p:nvPr/>
        </p:nvSpPr>
        <p:spPr>
          <a:xfrm>
            <a:off x="8763000" y="1716127"/>
            <a:ext cx="930063" cy="523220"/>
          </a:xfrm>
          <a:prstGeom prst="rect">
            <a:avLst/>
          </a:prstGeom>
          <a:noFill/>
        </p:spPr>
        <p:txBody>
          <a:bodyPr wrap="none" rtlCol="0">
            <a:spAutoFit/>
          </a:bodyPr>
          <a:lstStyle/>
          <a:p>
            <a:r>
              <a:rPr lang="en-US" sz="2800" dirty="0" err="1"/>
              <a:t>Ví</a:t>
            </a:r>
            <a:r>
              <a:rPr lang="en-US" sz="2800" dirty="0"/>
              <a:t> </a:t>
            </a:r>
            <a:r>
              <a:rPr lang="en-US" sz="2800" dirty="0" err="1"/>
              <a:t>dụ</a:t>
            </a:r>
            <a:endParaRPr lang="en-US" sz="2800" dirty="0"/>
          </a:p>
        </p:txBody>
      </p:sp>
    </p:spTree>
    <p:extLst>
      <p:ext uri="{BB962C8B-B14F-4D97-AF65-F5344CB8AC3E}">
        <p14:creationId xmlns:p14="http://schemas.microsoft.com/office/powerpoint/2010/main" val="1567444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String</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Escape Characters</a:t>
            </a:r>
          </a:p>
          <a:p>
            <a:pPr lvl="1"/>
            <a:r>
              <a:rPr lang="vi-VN" dirty="0"/>
              <a:t>Được sử dụng để viết các ký tự đặc biệt như backslashes (dấu gạch chéo ngược), dòng mới, dấu ngoặc đơn,…</a:t>
            </a:r>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6" name="Picture 5">
            <a:extLst>
              <a:ext uri="{FF2B5EF4-FFF2-40B4-BE49-F238E27FC236}">
                <a16:creationId xmlns:a16="http://schemas.microsoft.com/office/drawing/2014/main" id="{7C2BCD6D-0149-3A4D-A9E5-EDC70603E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590800"/>
            <a:ext cx="6934200" cy="3060700"/>
          </a:xfrm>
          <a:prstGeom prst="rect">
            <a:avLst/>
          </a:prstGeom>
        </p:spPr>
      </p:pic>
    </p:spTree>
    <p:extLst>
      <p:ext uri="{BB962C8B-B14F-4D97-AF65-F5344CB8AC3E}">
        <p14:creationId xmlns:p14="http://schemas.microsoft.com/office/powerpoint/2010/main" val="396207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Phần</a:t>
            </a:r>
            <a:r>
              <a:rPr lang="en-US" dirty="0"/>
              <a:t> 1</a:t>
            </a:r>
          </a:p>
        </p:txBody>
      </p:sp>
    </p:spTree>
    <p:extLst>
      <p:ext uri="{BB962C8B-B14F-4D97-AF65-F5344CB8AC3E}">
        <p14:creationId xmlns:p14="http://schemas.microsoft.com/office/powerpoint/2010/main" val="257499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String</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Escape Characters</a:t>
            </a:r>
          </a:p>
          <a:p>
            <a:pPr lvl="1"/>
            <a:r>
              <a:rPr lang="vi-VN" dirty="0"/>
              <a:t>Ví dụ: Chú ý \n khác với &lt;br/&gt; (break line) trong HTML</a:t>
            </a:r>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6" name="Picture 5">
            <a:extLst>
              <a:ext uri="{FF2B5EF4-FFF2-40B4-BE49-F238E27FC236}">
                <a16:creationId xmlns:a16="http://schemas.microsoft.com/office/drawing/2014/main" id="{8EF5AFA0-D874-634C-B405-00B05856A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092325"/>
            <a:ext cx="5181600" cy="2670184"/>
          </a:xfrm>
          <a:prstGeom prst="rect">
            <a:avLst/>
          </a:prstGeom>
        </p:spPr>
      </p:pic>
      <p:pic>
        <p:nvPicPr>
          <p:cNvPr id="9" name="Picture 8">
            <a:extLst>
              <a:ext uri="{FF2B5EF4-FFF2-40B4-BE49-F238E27FC236}">
                <a16:creationId xmlns:a16="http://schemas.microsoft.com/office/drawing/2014/main" id="{744ADD4B-DD37-FF40-AACD-DB69B107E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09" y="4952995"/>
            <a:ext cx="5803900" cy="1435100"/>
          </a:xfrm>
          <a:prstGeom prst="rect">
            <a:avLst/>
          </a:prstGeom>
        </p:spPr>
      </p:pic>
    </p:spTree>
    <p:extLst>
      <p:ext uri="{BB962C8B-B14F-4D97-AF65-F5344CB8AC3E}">
        <p14:creationId xmlns:p14="http://schemas.microsoft.com/office/powerpoint/2010/main" val="204415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String</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Character reference (Tham chiếu ký tự)</a:t>
            </a:r>
          </a:p>
          <a:p>
            <a:pPr lvl="1"/>
            <a:r>
              <a:rPr lang="vi-VN" dirty="0"/>
              <a:t>Các ký tự trong chuỗi có thể được tham chiếu bằng cách chỉ định index (chỉ số) của ký tự mong muốn trong dấu ngoặc vuông sau biến chuỗi. Có thể được sử dụng để truy cập và sửa đổi các ký tự đơn lẻ.</a:t>
            </a:r>
          </a:p>
          <a:p>
            <a:pPr lvl="1"/>
            <a:endParaRPr lang="vi-VN" dirty="0"/>
          </a:p>
          <a:p>
            <a:pPr lvl="1"/>
            <a:endParaRPr lang="vi-VN" dirty="0"/>
          </a:p>
          <a:p>
            <a:pPr lvl="1"/>
            <a:endParaRPr lang="vi-VN" dirty="0"/>
          </a:p>
          <a:p>
            <a:pPr lvl="1"/>
            <a:endParaRPr lang="vi-VN" dirty="0"/>
          </a:p>
          <a:p>
            <a:pPr lvl="1"/>
            <a:r>
              <a:rPr lang="vi-VN" dirty="0"/>
              <a:t>Hàm </a:t>
            </a:r>
            <a:r>
              <a:rPr lang="vi-VN" b="1" i="1" dirty="0"/>
              <a:t>strlen </a:t>
            </a:r>
            <a:r>
              <a:rPr lang="vi-VN" dirty="0"/>
              <a:t>lấy chiều dài của chuỗi. Sử dụng hàm này để thay đổi ký tự cuối cùng của chuỗi như ví dụ sau</a:t>
            </a:r>
            <a:endParaRPr lang="vi-VN" b="1" i="1" dirty="0"/>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5" name="Picture 4">
            <a:extLst>
              <a:ext uri="{FF2B5EF4-FFF2-40B4-BE49-F238E27FC236}">
                <a16:creationId xmlns:a16="http://schemas.microsoft.com/office/drawing/2014/main" id="{7C5B0C6C-579E-2445-8C6D-99439A026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819400"/>
            <a:ext cx="4419600" cy="1710813"/>
          </a:xfrm>
          <a:prstGeom prst="rect">
            <a:avLst/>
          </a:prstGeom>
        </p:spPr>
      </p:pic>
      <p:pic>
        <p:nvPicPr>
          <p:cNvPr id="8" name="Picture 7">
            <a:extLst>
              <a:ext uri="{FF2B5EF4-FFF2-40B4-BE49-F238E27FC236}">
                <a16:creationId xmlns:a16="http://schemas.microsoft.com/office/drawing/2014/main" id="{F8BA5634-31EB-7042-A408-8EBBF7E8D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5410200"/>
            <a:ext cx="4114800" cy="1181100"/>
          </a:xfrm>
          <a:prstGeom prst="rect">
            <a:avLst/>
          </a:prstGeom>
        </p:spPr>
      </p:pic>
    </p:spTree>
    <p:extLst>
      <p:ext uri="{BB962C8B-B14F-4D97-AF65-F5344CB8AC3E}">
        <p14:creationId xmlns:p14="http://schemas.microsoft.com/office/powerpoint/2010/main" val="572963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String</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So sánh chuỗi (string compare)</a:t>
            </a:r>
          </a:p>
          <a:p>
            <a:pPr lvl="1"/>
            <a:r>
              <a:rPr lang="vi-VN" dirty="0"/>
              <a:t>Cách đơn giản để so sánh 2 chuỗi là dùng equality operator.</a:t>
            </a:r>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5" name="Picture 4">
            <a:extLst>
              <a:ext uri="{FF2B5EF4-FFF2-40B4-BE49-F238E27FC236}">
                <a16:creationId xmlns:a16="http://schemas.microsoft.com/office/drawing/2014/main" id="{5006EB35-BF74-6349-8EA0-0F6A6A1F9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522" y="2209800"/>
            <a:ext cx="4980878" cy="1524000"/>
          </a:xfrm>
          <a:prstGeom prst="rect">
            <a:avLst/>
          </a:prstGeom>
        </p:spPr>
      </p:pic>
    </p:spTree>
    <p:extLst>
      <p:ext uri="{BB962C8B-B14F-4D97-AF65-F5344CB8AC3E}">
        <p14:creationId xmlns:p14="http://schemas.microsoft.com/office/powerpoint/2010/main" val="2200604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a:t>$ </a:t>
            </a:r>
            <a:r>
              <a:rPr lang="en-US" dirty="0" err="1"/>
              <a:t>và</a:t>
            </a:r>
            <a:r>
              <a:rPr lang="en-US" dirty="0"/>
              <a:t> $$</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 				Biến bình thường</a:t>
            </a:r>
          </a:p>
          <a:p>
            <a:endParaRPr lang="vi-VN" dirty="0"/>
          </a:p>
          <a:p>
            <a:pPr marL="0" indent="0">
              <a:buNone/>
            </a:pPr>
            <a:r>
              <a:rPr lang="vi-VN" dirty="0"/>
              <a:t>				</a:t>
            </a:r>
          </a:p>
          <a:p>
            <a:r>
              <a:rPr lang="vi-VN" dirty="0"/>
              <a:t> 				Lấy giá trị của biến và coi đó là tên của biến</a:t>
            </a:r>
          </a:p>
          <a:p>
            <a:endParaRPr lang="vi-VN" dirty="0"/>
          </a:p>
          <a:p>
            <a:r>
              <a:rPr lang="vi-VN" dirty="0"/>
              <a:t> Ví dụ</a:t>
            </a:r>
          </a:p>
          <a:p>
            <a:pPr lvl="1"/>
            <a:endParaRPr lang="vi-VN" dirty="0"/>
          </a:p>
          <a:p>
            <a:pPr lvl="1"/>
            <a:endParaRPr lang="vi-VN" dirty="0"/>
          </a:p>
          <a:p>
            <a:pPr lvl="1"/>
            <a:endParaRPr lang="vi-VN" dirty="0"/>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6" name="Picture 5">
            <a:extLst>
              <a:ext uri="{FF2B5EF4-FFF2-40B4-BE49-F238E27FC236}">
                <a16:creationId xmlns:a16="http://schemas.microsoft.com/office/drawing/2014/main" id="{28D8B998-5DB8-0E4B-873E-C2B7C34EC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990600"/>
            <a:ext cx="2362200" cy="1090246"/>
          </a:xfrm>
          <a:prstGeom prst="rect">
            <a:avLst/>
          </a:prstGeom>
        </p:spPr>
      </p:pic>
      <p:pic>
        <p:nvPicPr>
          <p:cNvPr id="7" name="Picture 6">
            <a:extLst>
              <a:ext uri="{FF2B5EF4-FFF2-40B4-BE49-F238E27FC236}">
                <a16:creationId xmlns:a16="http://schemas.microsoft.com/office/drawing/2014/main" id="{BDBE6E4D-FE29-2646-B709-4CECA5E28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2309446"/>
            <a:ext cx="2672862" cy="890954"/>
          </a:xfrm>
          <a:prstGeom prst="rect">
            <a:avLst/>
          </a:prstGeom>
        </p:spPr>
      </p:pic>
      <p:pic>
        <p:nvPicPr>
          <p:cNvPr id="8" name="Picture 7">
            <a:extLst>
              <a:ext uri="{FF2B5EF4-FFF2-40B4-BE49-F238E27FC236}">
                <a16:creationId xmlns:a16="http://schemas.microsoft.com/office/drawing/2014/main" id="{DD23B0CF-F6EF-D848-846C-CA898D18D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4351440"/>
            <a:ext cx="5843869" cy="2035505"/>
          </a:xfrm>
          <a:prstGeom prst="rect">
            <a:avLst/>
          </a:prstGeom>
        </p:spPr>
      </p:pic>
    </p:spTree>
    <p:extLst>
      <p:ext uri="{BB962C8B-B14F-4D97-AF65-F5344CB8AC3E}">
        <p14:creationId xmlns:p14="http://schemas.microsoft.com/office/powerpoint/2010/main" val="2585731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err="1"/>
              <a:t>Ép</a:t>
            </a:r>
            <a:r>
              <a:rPr lang="en-US" dirty="0"/>
              <a:t> </a:t>
            </a:r>
            <a:r>
              <a:rPr lang="en-US" dirty="0" err="1"/>
              <a:t>kiểu</a:t>
            </a:r>
            <a:r>
              <a:rPr lang="en-US" dirty="0"/>
              <a:t> (Type conversions)</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 PHP tự động chuyển đổi kiểu dữ liệu của một biến khi cần thiết dựa trên ngữ cảnh mà nó được sử dụng. Vì lý do này, hiếm khi bắt buộc phải chuyển đổi kiểu. Tuy nhiên, kiểu của một biến hoặc biểu thức có thể được thay đổi bằng cách thực hiện ép kiểu.</a:t>
            </a:r>
          </a:p>
          <a:p>
            <a:r>
              <a:rPr lang="vi-VN" dirty="0"/>
              <a:t>Ví dụ</a:t>
            </a:r>
          </a:p>
          <a:p>
            <a:pPr lvl="1"/>
            <a:endParaRPr lang="vi-VN" dirty="0"/>
          </a:p>
          <a:p>
            <a:pPr lvl="1"/>
            <a:endParaRPr lang="vi-VN" dirty="0"/>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5" name="Picture 4">
            <a:extLst>
              <a:ext uri="{FF2B5EF4-FFF2-40B4-BE49-F238E27FC236}">
                <a16:creationId xmlns:a16="http://schemas.microsoft.com/office/drawing/2014/main" id="{5DABBEA4-25D2-1441-87EF-16EBF11CA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1" y="3606800"/>
            <a:ext cx="5099269" cy="1041400"/>
          </a:xfrm>
          <a:prstGeom prst="rect">
            <a:avLst/>
          </a:prstGeom>
        </p:spPr>
      </p:pic>
      <p:pic>
        <p:nvPicPr>
          <p:cNvPr id="10" name="Picture 9">
            <a:extLst>
              <a:ext uri="{FF2B5EF4-FFF2-40B4-BE49-F238E27FC236}">
                <a16:creationId xmlns:a16="http://schemas.microsoft.com/office/drawing/2014/main" id="{DA2305DE-C1C6-314F-B529-469FB20DC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30" y="4648200"/>
            <a:ext cx="4616570" cy="990600"/>
          </a:xfrm>
          <a:prstGeom prst="rect">
            <a:avLst/>
          </a:prstGeom>
        </p:spPr>
      </p:pic>
    </p:spTree>
    <p:extLst>
      <p:ext uri="{BB962C8B-B14F-4D97-AF65-F5344CB8AC3E}">
        <p14:creationId xmlns:p14="http://schemas.microsoft.com/office/powerpoint/2010/main" val="3825426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err="1"/>
              <a:t>Ép</a:t>
            </a:r>
            <a:r>
              <a:rPr lang="en-US" dirty="0"/>
              <a:t> </a:t>
            </a:r>
            <a:r>
              <a:rPr lang="en-US" dirty="0" err="1"/>
              <a:t>kiểu</a:t>
            </a:r>
            <a:r>
              <a:rPr lang="en-US" dirty="0"/>
              <a:t> (Type conversions)</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vi-VN" dirty="0"/>
              <a:t>Bảng chuyển đổi kiểu dữ liệu</a:t>
            </a:r>
          </a:p>
          <a:p>
            <a:pPr lvl="1"/>
            <a:endParaRPr lang="vi-VN" dirty="0"/>
          </a:p>
          <a:p>
            <a:pPr lvl="1"/>
            <a:endParaRPr lang="vi-VN" dirty="0"/>
          </a:p>
          <a:p>
            <a:pPr lvl="1"/>
            <a:endParaRPr lang="vi-VN" dirty="0"/>
          </a:p>
          <a:p>
            <a:pPr lvl="1"/>
            <a:endParaRPr lang="vi-VN" dirty="0"/>
          </a:p>
          <a:p>
            <a:pPr marL="457200" lvl="1" indent="0">
              <a:buNone/>
            </a:pPr>
            <a:endParaRPr lang="vi-VN" dirty="0"/>
          </a:p>
          <a:p>
            <a:pPr lvl="1"/>
            <a:endParaRPr lang="vi-VN" dirty="0"/>
          </a:p>
          <a:p>
            <a:pPr lvl="1"/>
            <a:endParaRPr lang="vi-VN" dirty="0"/>
          </a:p>
          <a:p>
            <a:pPr marL="0" indent="0">
              <a:buNone/>
            </a:pPr>
            <a:endParaRPr lang="vi-VN" dirty="0"/>
          </a:p>
          <a:p>
            <a:endParaRPr lang="vi-VN" dirty="0"/>
          </a:p>
          <a:p>
            <a:endParaRPr lang="vi-VN" dirty="0"/>
          </a:p>
          <a:p>
            <a:endParaRPr lang="vi-VN" dirty="0"/>
          </a:p>
          <a:p>
            <a:endParaRPr lang="vi-VN" dirty="0"/>
          </a:p>
          <a:p>
            <a:endParaRPr lang="vi-VN" dirty="0"/>
          </a:p>
          <a:p>
            <a:endParaRPr lang="vi-VN" dirty="0"/>
          </a:p>
          <a:p>
            <a:endParaRPr lang="vi-VN" dirty="0"/>
          </a:p>
          <a:p>
            <a:pPr lvl="1"/>
            <a:endParaRPr lang="en-US" dirty="0"/>
          </a:p>
        </p:txBody>
      </p:sp>
      <p:pic>
        <p:nvPicPr>
          <p:cNvPr id="6" name="Picture 5">
            <a:extLst>
              <a:ext uri="{FF2B5EF4-FFF2-40B4-BE49-F238E27FC236}">
                <a16:creationId xmlns:a16="http://schemas.microsoft.com/office/drawing/2014/main" id="{9154A96F-35ED-D541-BEEC-68C7D5B0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270" y="1752600"/>
            <a:ext cx="5899930" cy="3443304"/>
          </a:xfrm>
          <a:prstGeom prst="rect">
            <a:avLst/>
          </a:prstGeom>
        </p:spPr>
      </p:pic>
    </p:spTree>
    <p:extLst>
      <p:ext uri="{BB962C8B-B14F-4D97-AF65-F5344CB8AC3E}">
        <p14:creationId xmlns:p14="http://schemas.microsoft.com/office/powerpoint/2010/main" val="1556959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850838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Sumarry</a:t>
            </a:r>
            <a:endParaRPr lang="en-US" dirty="0"/>
          </a:p>
        </p:txBody>
      </p:sp>
      <p:sp>
        <p:nvSpPr>
          <p:cNvPr id="3" name="Content Placeholder 2"/>
          <p:cNvSpPr>
            <a:spLocks noGrp="1"/>
          </p:cNvSpPr>
          <p:nvPr>
            <p:ph idx="1"/>
          </p:nvPr>
        </p:nvSpPr>
        <p:spPr/>
        <p:txBody>
          <a:bodyPr>
            <a:normAutofit lnSpcReduction="10000"/>
          </a:bodyPr>
          <a:lstStyle/>
          <a:p>
            <a:r>
              <a:rPr lang="en-US" dirty="0"/>
              <a:t>PHP </a:t>
            </a:r>
            <a:r>
              <a:rPr lang="en-US" dirty="0" err="1"/>
              <a:t>là</a:t>
            </a:r>
            <a:r>
              <a:rPr lang="en-US" dirty="0"/>
              <a:t> </a:t>
            </a:r>
            <a:r>
              <a:rPr lang="en-US" dirty="0" err="1"/>
              <a:t>gì</a:t>
            </a:r>
            <a:r>
              <a:rPr lang="en-US" dirty="0"/>
              <a:t>?</a:t>
            </a:r>
          </a:p>
          <a:p>
            <a:r>
              <a:rPr lang="en-US" dirty="0" err="1"/>
              <a:t>Cài</a:t>
            </a:r>
            <a:r>
              <a:rPr lang="en-US" dirty="0"/>
              <a:t> </a:t>
            </a:r>
            <a:r>
              <a:rPr lang="en-US" dirty="0" err="1"/>
              <a:t>đặt</a:t>
            </a:r>
            <a:r>
              <a:rPr lang="en-US" dirty="0"/>
              <a:t>: editor, server</a:t>
            </a:r>
          </a:p>
          <a:p>
            <a:r>
              <a:rPr lang="en-US" dirty="0"/>
              <a:t>Hello World</a:t>
            </a:r>
          </a:p>
          <a:p>
            <a:r>
              <a:rPr lang="en-US" dirty="0"/>
              <a:t>PHP code</a:t>
            </a:r>
          </a:p>
          <a:p>
            <a:pPr lvl="1"/>
            <a:r>
              <a:rPr lang="en-US" dirty="0"/>
              <a:t>Comment</a:t>
            </a:r>
          </a:p>
          <a:p>
            <a:pPr lvl="1"/>
            <a:r>
              <a:rPr lang="en-US" dirty="0"/>
              <a:t>Variables (</a:t>
            </a:r>
            <a:r>
              <a:rPr lang="en-US" dirty="0" err="1"/>
              <a:t>biến</a:t>
            </a:r>
            <a:r>
              <a:rPr lang="en-US" dirty="0"/>
              <a:t>)</a:t>
            </a:r>
          </a:p>
          <a:p>
            <a:pPr lvl="1"/>
            <a:r>
              <a:rPr lang="en-US" dirty="0"/>
              <a:t>Data types (</a:t>
            </a:r>
            <a:r>
              <a:rPr lang="en-US" dirty="0" err="1"/>
              <a:t>kiểu</a:t>
            </a:r>
            <a:r>
              <a:rPr lang="en-US" dirty="0"/>
              <a:t> </a:t>
            </a:r>
            <a:r>
              <a:rPr lang="en-US" dirty="0" err="1"/>
              <a:t>dữ</a:t>
            </a:r>
            <a:r>
              <a:rPr lang="en-US" dirty="0"/>
              <a:t> </a:t>
            </a:r>
            <a:r>
              <a:rPr lang="en-US" dirty="0" err="1"/>
              <a:t>liệu</a:t>
            </a:r>
            <a:r>
              <a:rPr lang="en-US" dirty="0"/>
              <a:t>)</a:t>
            </a:r>
          </a:p>
          <a:p>
            <a:pPr lvl="1"/>
            <a:r>
              <a:rPr lang="en-US" dirty="0"/>
              <a:t>…</a:t>
            </a:r>
          </a:p>
          <a:p>
            <a:r>
              <a:rPr lang="en-US" dirty="0"/>
              <a:t>$ </a:t>
            </a:r>
            <a:r>
              <a:rPr lang="en-US" dirty="0" err="1"/>
              <a:t>và</a:t>
            </a:r>
            <a:r>
              <a:rPr lang="en-US" dirty="0"/>
              <a:t> $$</a:t>
            </a:r>
          </a:p>
          <a:p>
            <a:r>
              <a:rPr lang="en-US" dirty="0"/>
              <a:t>Operators (</a:t>
            </a:r>
            <a:r>
              <a:rPr lang="en-US" dirty="0" err="1"/>
              <a:t>các</a:t>
            </a:r>
            <a:r>
              <a:rPr lang="en-US" dirty="0"/>
              <a:t> </a:t>
            </a:r>
            <a:r>
              <a:rPr lang="en-US" dirty="0" err="1"/>
              <a:t>toán</a:t>
            </a:r>
            <a:r>
              <a:rPr lang="en-US" dirty="0"/>
              <a:t> </a:t>
            </a:r>
            <a:r>
              <a:rPr lang="en-US" dirty="0" err="1"/>
              <a:t>tử</a:t>
            </a:r>
            <a:r>
              <a:rPr lang="en-US" dirty="0"/>
              <a:t>)</a:t>
            </a:r>
          </a:p>
          <a:p>
            <a:r>
              <a:rPr lang="en-US" dirty="0"/>
              <a:t>Type conversions (</a:t>
            </a:r>
            <a:r>
              <a:rPr lang="en-US" dirty="0" err="1"/>
              <a:t>ép</a:t>
            </a:r>
            <a:r>
              <a:rPr lang="en-US" dirty="0"/>
              <a:t> </a:t>
            </a:r>
            <a:r>
              <a:rPr lang="en-US" dirty="0" err="1"/>
              <a:t>kiểu</a:t>
            </a:r>
            <a:r>
              <a:rPr lang="en-US" dirty="0"/>
              <a:t>)</a:t>
            </a:r>
          </a:p>
        </p:txBody>
      </p:sp>
    </p:spTree>
    <p:extLst>
      <p:ext uri="{BB962C8B-B14F-4D97-AF65-F5344CB8AC3E}">
        <p14:creationId xmlns:p14="http://schemas.microsoft.com/office/powerpoint/2010/main" val="201640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han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178257"/>
            <a:ext cx="6298300" cy="3850944"/>
          </a:xfrm>
          <a:prstGeom prst="rect">
            <a:avLst/>
          </a:prstGeom>
          <a:noFill/>
          <a:ln>
            <a:noFill/>
          </a:ln>
          <a:extLst/>
        </p:spPr>
      </p:pic>
    </p:spTree>
    <p:extLst>
      <p:ext uri="{BB962C8B-B14F-4D97-AF65-F5344CB8AC3E}">
        <p14:creationId xmlns:p14="http://schemas.microsoft.com/office/powerpoint/2010/main" val="175975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Trình</a:t>
            </a:r>
            <a:r>
              <a:rPr lang="en-US" dirty="0"/>
              <a:t> </a:t>
            </a:r>
            <a:r>
              <a:rPr lang="en-US" dirty="0" err="1"/>
              <a:t>duyệt</a:t>
            </a:r>
            <a:r>
              <a:rPr lang="en-US" dirty="0"/>
              <a:t> request/response</a:t>
            </a:r>
          </a:p>
        </p:txBody>
      </p:sp>
      <p:sp>
        <p:nvSpPr>
          <p:cNvPr id="4" name="Content Placeholder 3"/>
          <p:cNvSpPr>
            <a:spLocks noGrp="1"/>
          </p:cNvSpPr>
          <p:nvPr>
            <p:ph idx="1"/>
          </p:nvPr>
        </p:nvSpPr>
        <p:spPr/>
        <p:txBody>
          <a:bodyPr/>
          <a:lstStyle/>
          <a:p>
            <a:endParaRPr lang="en-US" dirty="0"/>
          </a:p>
        </p:txBody>
      </p:sp>
      <p:grpSp>
        <p:nvGrpSpPr>
          <p:cNvPr id="7" name="Group 6">
            <a:extLst>
              <a:ext uri="{FF2B5EF4-FFF2-40B4-BE49-F238E27FC236}">
                <a16:creationId xmlns:a16="http://schemas.microsoft.com/office/drawing/2014/main" id="{9E0236B1-C91F-8E4D-83BB-065F3FD73EDA}"/>
              </a:ext>
            </a:extLst>
          </p:cNvPr>
          <p:cNvGrpSpPr/>
          <p:nvPr/>
        </p:nvGrpSpPr>
        <p:grpSpPr>
          <a:xfrm>
            <a:off x="227704" y="2650705"/>
            <a:ext cx="2247182" cy="1997495"/>
            <a:chOff x="45720" y="2797104"/>
            <a:chExt cx="2021840" cy="1797191"/>
          </a:xfrm>
        </p:grpSpPr>
        <p:pic>
          <p:nvPicPr>
            <p:cNvPr id="5" name="Picture 4">
              <a:extLst>
                <a:ext uri="{FF2B5EF4-FFF2-40B4-BE49-F238E27FC236}">
                  <a16:creationId xmlns:a16="http://schemas.microsoft.com/office/drawing/2014/main" id="{A90B6832-D6B9-FE44-A795-5E216949F9C1}"/>
                </a:ext>
              </a:extLst>
            </p:cNvPr>
            <p:cNvPicPr>
              <a:picLocks noChangeAspect="1"/>
            </p:cNvPicPr>
            <p:nvPr/>
          </p:nvPicPr>
          <p:blipFill>
            <a:blip r:embed="rId2"/>
            <a:stretch>
              <a:fillRect/>
            </a:stretch>
          </p:blipFill>
          <p:spPr>
            <a:xfrm>
              <a:off x="45720" y="2797104"/>
              <a:ext cx="2021840" cy="1797191"/>
            </a:xfrm>
            <a:prstGeom prst="rect">
              <a:avLst/>
            </a:prstGeom>
          </p:spPr>
        </p:pic>
        <p:pic>
          <p:nvPicPr>
            <p:cNvPr id="6" name="Content Placeholder 9">
              <a:extLst>
                <a:ext uri="{FF2B5EF4-FFF2-40B4-BE49-F238E27FC236}">
                  <a16:creationId xmlns:a16="http://schemas.microsoft.com/office/drawing/2014/main" id="{6D571932-DF51-1C4E-937F-28F87F33A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 y="2971800"/>
              <a:ext cx="1905000" cy="1143000"/>
            </a:xfrm>
            <a:prstGeom prst="rect">
              <a:avLst/>
            </a:prstGeom>
          </p:spPr>
        </p:pic>
      </p:grpSp>
      <p:pic>
        <p:nvPicPr>
          <p:cNvPr id="9" name="Picture 8">
            <a:extLst>
              <a:ext uri="{FF2B5EF4-FFF2-40B4-BE49-F238E27FC236}">
                <a16:creationId xmlns:a16="http://schemas.microsoft.com/office/drawing/2014/main" id="{44D51045-147B-9843-A71B-A25610312F9C}"/>
              </a:ext>
            </a:extLst>
          </p:cNvPr>
          <p:cNvPicPr>
            <a:picLocks noChangeAspect="1"/>
          </p:cNvPicPr>
          <p:nvPr/>
        </p:nvPicPr>
        <p:blipFill>
          <a:blip r:embed="rId4"/>
          <a:stretch>
            <a:fillRect/>
          </a:stretch>
        </p:blipFill>
        <p:spPr>
          <a:xfrm>
            <a:off x="6328415" y="2724365"/>
            <a:ext cx="1168400" cy="1663700"/>
          </a:xfrm>
          <a:prstGeom prst="rect">
            <a:avLst/>
          </a:prstGeom>
        </p:spPr>
      </p:pic>
      <p:pic>
        <p:nvPicPr>
          <p:cNvPr id="10" name="Picture 9">
            <a:extLst>
              <a:ext uri="{FF2B5EF4-FFF2-40B4-BE49-F238E27FC236}">
                <a16:creationId xmlns:a16="http://schemas.microsoft.com/office/drawing/2014/main" id="{BED71545-D585-3246-9B54-0429ECF114FB}"/>
              </a:ext>
            </a:extLst>
          </p:cNvPr>
          <p:cNvPicPr>
            <a:picLocks noChangeAspect="1"/>
          </p:cNvPicPr>
          <p:nvPr/>
        </p:nvPicPr>
        <p:blipFill>
          <a:blip r:embed="rId5"/>
          <a:stretch>
            <a:fillRect/>
          </a:stretch>
        </p:blipFill>
        <p:spPr>
          <a:xfrm>
            <a:off x="9965460" y="2894568"/>
            <a:ext cx="1173057" cy="1295400"/>
          </a:xfrm>
          <a:prstGeom prst="rect">
            <a:avLst/>
          </a:prstGeom>
        </p:spPr>
      </p:pic>
      <p:sp>
        <p:nvSpPr>
          <p:cNvPr id="11" name="TextBox 10">
            <a:extLst>
              <a:ext uri="{FF2B5EF4-FFF2-40B4-BE49-F238E27FC236}">
                <a16:creationId xmlns:a16="http://schemas.microsoft.com/office/drawing/2014/main" id="{09114E87-05B3-D04E-871E-1542DEFD331F}"/>
              </a:ext>
            </a:extLst>
          </p:cNvPr>
          <p:cNvSpPr txBox="1"/>
          <p:nvPr/>
        </p:nvSpPr>
        <p:spPr>
          <a:xfrm>
            <a:off x="558032" y="2181822"/>
            <a:ext cx="1586525" cy="369332"/>
          </a:xfrm>
          <a:prstGeom prst="rect">
            <a:avLst/>
          </a:prstGeom>
          <a:noFill/>
        </p:spPr>
        <p:txBody>
          <a:bodyPr wrap="none" rtlCol="0">
            <a:spAutoFit/>
          </a:bodyPr>
          <a:lstStyle/>
          <a:p>
            <a:r>
              <a:rPr lang="en-US" dirty="0"/>
              <a:t>Browser/Client</a:t>
            </a:r>
          </a:p>
        </p:txBody>
      </p:sp>
      <p:sp>
        <p:nvSpPr>
          <p:cNvPr id="12" name="TextBox 11">
            <a:extLst>
              <a:ext uri="{FF2B5EF4-FFF2-40B4-BE49-F238E27FC236}">
                <a16:creationId xmlns:a16="http://schemas.microsoft.com/office/drawing/2014/main" id="{E5A77591-DF2C-2F40-B04E-C2B6C170F2B4}"/>
              </a:ext>
            </a:extLst>
          </p:cNvPr>
          <p:cNvSpPr txBox="1"/>
          <p:nvPr/>
        </p:nvSpPr>
        <p:spPr>
          <a:xfrm>
            <a:off x="6519783" y="2234899"/>
            <a:ext cx="785664" cy="369332"/>
          </a:xfrm>
          <a:prstGeom prst="rect">
            <a:avLst/>
          </a:prstGeom>
          <a:noFill/>
        </p:spPr>
        <p:txBody>
          <a:bodyPr wrap="none" rtlCol="0">
            <a:spAutoFit/>
          </a:bodyPr>
          <a:lstStyle/>
          <a:p>
            <a:r>
              <a:rPr lang="en-US" dirty="0"/>
              <a:t>Server</a:t>
            </a:r>
          </a:p>
        </p:txBody>
      </p:sp>
      <p:sp>
        <p:nvSpPr>
          <p:cNvPr id="13" name="TextBox 12">
            <a:extLst>
              <a:ext uri="{FF2B5EF4-FFF2-40B4-BE49-F238E27FC236}">
                <a16:creationId xmlns:a16="http://schemas.microsoft.com/office/drawing/2014/main" id="{2A782D7D-386E-274B-86FE-F6515648B128}"/>
              </a:ext>
            </a:extLst>
          </p:cNvPr>
          <p:cNvSpPr txBox="1"/>
          <p:nvPr/>
        </p:nvSpPr>
        <p:spPr>
          <a:xfrm>
            <a:off x="10022900" y="2234899"/>
            <a:ext cx="1058175" cy="369332"/>
          </a:xfrm>
          <a:prstGeom prst="rect">
            <a:avLst/>
          </a:prstGeom>
          <a:noFill/>
        </p:spPr>
        <p:txBody>
          <a:bodyPr wrap="none" rtlCol="0">
            <a:spAutoFit/>
          </a:bodyPr>
          <a:lstStyle/>
          <a:p>
            <a:r>
              <a:rPr lang="en-US" dirty="0"/>
              <a:t>Database</a:t>
            </a:r>
          </a:p>
        </p:txBody>
      </p:sp>
      <p:cxnSp>
        <p:nvCxnSpPr>
          <p:cNvPr id="15" name="Straight Arrow Connector 14">
            <a:extLst>
              <a:ext uri="{FF2B5EF4-FFF2-40B4-BE49-F238E27FC236}">
                <a16:creationId xmlns:a16="http://schemas.microsoft.com/office/drawing/2014/main" id="{F423876E-0D60-5242-A006-4A2C84C6711D}"/>
              </a:ext>
            </a:extLst>
          </p:cNvPr>
          <p:cNvCxnSpPr>
            <a:cxnSpLocks/>
          </p:cNvCxnSpPr>
          <p:nvPr/>
        </p:nvCxnSpPr>
        <p:spPr>
          <a:xfrm flipV="1">
            <a:off x="2524714" y="3358391"/>
            <a:ext cx="3738393" cy="23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C2B822-AC67-B84E-9D93-99B9CAC98F4E}"/>
              </a:ext>
            </a:extLst>
          </p:cNvPr>
          <p:cNvSpPr txBox="1"/>
          <p:nvPr/>
        </p:nvSpPr>
        <p:spPr>
          <a:xfrm>
            <a:off x="3077891" y="3049124"/>
            <a:ext cx="2257477" cy="338554"/>
          </a:xfrm>
          <a:prstGeom prst="rect">
            <a:avLst/>
          </a:prstGeom>
          <a:noFill/>
        </p:spPr>
        <p:txBody>
          <a:bodyPr wrap="none" rtlCol="0">
            <a:spAutoFit/>
          </a:bodyPr>
          <a:lstStyle/>
          <a:p>
            <a:r>
              <a:rPr lang="en-US" sz="1600" dirty="0"/>
              <a:t>Request: </a:t>
            </a:r>
            <a:r>
              <a:rPr lang="en-US" sz="1600" i="1" dirty="0" err="1"/>
              <a:t>lms.poly.edu.vn</a:t>
            </a:r>
            <a:endParaRPr lang="en-US" sz="1600" i="1" dirty="0"/>
          </a:p>
        </p:txBody>
      </p:sp>
      <p:cxnSp>
        <p:nvCxnSpPr>
          <p:cNvPr id="21" name="Straight Arrow Connector 20">
            <a:extLst>
              <a:ext uri="{FF2B5EF4-FFF2-40B4-BE49-F238E27FC236}">
                <a16:creationId xmlns:a16="http://schemas.microsoft.com/office/drawing/2014/main" id="{562AEE2C-F019-AF4C-ABEB-661191C95912}"/>
              </a:ext>
            </a:extLst>
          </p:cNvPr>
          <p:cNvCxnSpPr>
            <a:cxnSpLocks/>
          </p:cNvCxnSpPr>
          <p:nvPr/>
        </p:nvCxnSpPr>
        <p:spPr>
          <a:xfrm>
            <a:off x="7496816" y="3358391"/>
            <a:ext cx="2468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48925DA-5C68-714D-BDE3-2E4D3857BD7E}"/>
              </a:ext>
            </a:extLst>
          </p:cNvPr>
          <p:cNvCxnSpPr>
            <a:cxnSpLocks/>
            <a:stCxn id="10" idx="1"/>
            <a:endCxn id="9" idx="3"/>
          </p:cNvCxnSpPr>
          <p:nvPr/>
        </p:nvCxnSpPr>
        <p:spPr>
          <a:xfrm flipH="1">
            <a:off x="7496815" y="3542268"/>
            <a:ext cx="2468645" cy="13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7F2908-A37C-6748-858B-EC0077F56655}"/>
              </a:ext>
            </a:extLst>
          </p:cNvPr>
          <p:cNvSpPr txBox="1"/>
          <p:nvPr/>
        </p:nvSpPr>
        <p:spPr>
          <a:xfrm>
            <a:off x="8206128" y="3019837"/>
            <a:ext cx="898900" cy="338554"/>
          </a:xfrm>
          <a:prstGeom prst="rect">
            <a:avLst/>
          </a:prstGeom>
          <a:noFill/>
        </p:spPr>
        <p:txBody>
          <a:bodyPr wrap="none" rtlCol="0">
            <a:spAutoFit/>
          </a:bodyPr>
          <a:lstStyle/>
          <a:p>
            <a:r>
              <a:rPr lang="en-US" sz="1600" dirty="0"/>
              <a:t>Get data</a:t>
            </a:r>
          </a:p>
        </p:txBody>
      </p:sp>
      <p:cxnSp>
        <p:nvCxnSpPr>
          <p:cNvPr id="26" name="Straight Arrow Connector 25">
            <a:extLst>
              <a:ext uri="{FF2B5EF4-FFF2-40B4-BE49-F238E27FC236}">
                <a16:creationId xmlns:a16="http://schemas.microsoft.com/office/drawing/2014/main" id="{AB6BD149-E2A4-124E-9501-3E45DCF3539E}"/>
              </a:ext>
            </a:extLst>
          </p:cNvPr>
          <p:cNvCxnSpPr>
            <a:cxnSpLocks/>
          </p:cNvCxnSpPr>
          <p:nvPr/>
        </p:nvCxnSpPr>
        <p:spPr>
          <a:xfrm flipV="1">
            <a:off x="6389514" y="4388066"/>
            <a:ext cx="193460" cy="838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C2A379C-8225-924C-BB7B-F625F82F25FE}"/>
              </a:ext>
            </a:extLst>
          </p:cNvPr>
          <p:cNvCxnSpPr/>
          <p:nvPr/>
        </p:nvCxnSpPr>
        <p:spPr>
          <a:xfrm flipH="1" flipV="1">
            <a:off x="6912616" y="4419600"/>
            <a:ext cx="250185" cy="801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73ABAEB-FAB3-6848-AEF8-3C8D9B576D80}"/>
              </a:ext>
            </a:extLst>
          </p:cNvPr>
          <p:cNvCxnSpPr>
            <a:cxnSpLocks/>
          </p:cNvCxnSpPr>
          <p:nvPr/>
        </p:nvCxnSpPr>
        <p:spPr>
          <a:xfrm flipH="1" flipV="1">
            <a:off x="7194019" y="4261796"/>
            <a:ext cx="749234" cy="947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F544A91-9F73-9C4E-8449-F3F11DFF95DA}"/>
              </a:ext>
            </a:extLst>
          </p:cNvPr>
          <p:cNvSpPr txBox="1"/>
          <p:nvPr/>
        </p:nvSpPr>
        <p:spPr>
          <a:xfrm>
            <a:off x="6096677" y="5226550"/>
            <a:ext cx="566181" cy="369332"/>
          </a:xfrm>
          <a:prstGeom prst="rect">
            <a:avLst/>
          </a:prstGeom>
          <a:noFill/>
        </p:spPr>
        <p:txBody>
          <a:bodyPr wrap="none" rtlCol="0">
            <a:spAutoFit/>
          </a:bodyPr>
          <a:lstStyle/>
          <a:p>
            <a:r>
              <a:rPr lang="en-US" dirty="0"/>
              <a:t>PHP</a:t>
            </a:r>
          </a:p>
        </p:txBody>
      </p:sp>
      <p:sp>
        <p:nvSpPr>
          <p:cNvPr id="34" name="TextBox 33">
            <a:extLst>
              <a:ext uri="{FF2B5EF4-FFF2-40B4-BE49-F238E27FC236}">
                <a16:creationId xmlns:a16="http://schemas.microsoft.com/office/drawing/2014/main" id="{05F05CBF-CB01-C243-879B-495FC60D3394}"/>
              </a:ext>
            </a:extLst>
          </p:cNvPr>
          <p:cNvSpPr txBox="1"/>
          <p:nvPr/>
        </p:nvSpPr>
        <p:spPr>
          <a:xfrm>
            <a:off x="6789498" y="5226550"/>
            <a:ext cx="852413" cy="369332"/>
          </a:xfrm>
          <a:prstGeom prst="rect">
            <a:avLst/>
          </a:prstGeom>
          <a:noFill/>
        </p:spPr>
        <p:txBody>
          <a:bodyPr wrap="none" rtlCol="0">
            <a:spAutoFit/>
          </a:bodyPr>
          <a:lstStyle/>
          <a:p>
            <a:r>
              <a:rPr lang="en-US" dirty="0"/>
              <a:t>Python</a:t>
            </a:r>
          </a:p>
        </p:txBody>
      </p:sp>
      <p:sp>
        <p:nvSpPr>
          <p:cNvPr id="35" name="TextBox 34">
            <a:extLst>
              <a:ext uri="{FF2B5EF4-FFF2-40B4-BE49-F238E27FC236}">
                <a16:creationId xmlns:a16="http://schemas.microsoft.com/office/drawing/2014/main" id="{2ABD9690-1054-5E4D-80A9-AD8ABB3B1FB9}"/>
              </a:ext>
            </a:extLst>
          </p:cNvPr>
          <p:cNvSpPr txBox="1"/>
          <p:nvPr/>
        </p:nvSpPr>
        <p:spPr>
          <a:xfrm>
            <a:off x="7739427" y="5197886"/>
            <a:ext cx="576568" cy="369332"/>
          </a:xfrm>
          <a:prstGeom prst="rect">
            <a:avLst/>
          </a:prstGeom>
          <a:noFill/>
        </p:spPr>
        <p:txBody>
          <a:bodyPr wrap="none" rtlCol="0">
            <a:spAutoFit/>
          </a:bodyPr>
          <a:lstStyle/>
          <a:p>
            <a:r>
              <a:rPr lang="en-US" dirty="0"/>
              <a:t>Java</a:t>
            </a:r>
          </a:p>
        </p:txBody>
      </p:sp>
      <p:sp>
        <p:nvSpPr>
          <p:cNvPr id="38" name="Rectangle 37">
            <a:extLst>
              <a:ext uri="{FF2B5EF4-FFF2-40B4-BE49-F238E27FC236}">
                <a16:creationId xmlns:a16="http://schemas.microsoft.com/office/drawing/2014/main" id="{50FCEBFD-253E-0B4D-AFA1-AF0A13985354}"/>
              </a:ext>
            </a:extLst>
          </p:cNvPr>
          <p:cNvSpPr/>
          <p:nvPr/>
        </p:nvSpPr>
        <p:spPr>
          <a:xfrm>
            <a:off x="6106532" y="2234899"/>
            <a:ext cx="5323467"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AEC10CE6-8A50-6541-9CE8-CD441F6C33DD}"/>
              </a:ext>
            </a:extLst>
          </p:cNvPr>
          <p:cNvSpPr txBox="1"/>
          <p:nvPr/>
        </p:nvSpPr>
        <p:spPr>
          <a:xfrm>
            <a:off x="10101154" y="5675567"/>
            <a:ext cx="1338700" cy="369332"/>
          </a:xfrm>
          <a:prstGeom prst="rect">
            <a:avLst/>
          </a:prstGeom>
          <a:noFill/>
        </p:spPr>
        <p:txBody>
          <a:bodyPr wrap="none" rtlCol="0">
            <a:spAutoFit/>
          </a:bodyPr>
          <a:lstStyle/>
          <a:p>
            <a:r>
              <a:rPr lang="en-US" i="1" dirty="0"/>
              <a:t>Same server</a:t>
            </a:r>
          </a:p>
        </p:txBody>
      </p:sp>
    </p:spTree>
    <p:extLst>
      <p:ext uri="{BB962C8B-B14F-4D97-AF65-F5344CB8AC3E}">
        <p14:creationId xmlns:p14="http://schemas.microsoft.com/office/powerpoint/2010/main" val="158326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PHP </a:t>
            </a:r>
            <a:r>
              <a:rPr lang="en-US" dirty="0" err="1"/>
              <a:t>là</a:t>
            </a:r>
            <a:r>
              <a:rPr lang="en-US" dirty="0"/>
              <a:t> </a:t>
            </a:r>
            <a:r>
              <a:rPr lang="en-US" dirty="0" err="1"/>
              <a:t>gì</a:t>
            </a:r>
            <a:endParaRPr lang="en-US" dirty="0"/>
          </a:p>
        </p:txBody>
      </p:sp>
      <p:sp>
        <p:nvSpPr>
          <p:cNvPr id="2" name="Content Placeholder 1">
            <a:extLst>
              <a:ext uri="{FF2B5EF4-FFF2-40B4-BE49-F238E27FC236}">
                <a16:creationId xmlns:a16="http://schemas.microsoft.com/office/drawing/2014/main" id="{365832B8-7894-A543-954C-114045E5432E}"/>
              </a:ext>
            </a:extLst>
          </p:cNvPr>
          <p:cNvSpPr>
            <a:spLocks noGrp="1"/>
          </p:cNvSpPr>
          <p:nvPr>
            <p:ph idx="1"/>
          </p:nvPr>
        </p:nvSpPr>
        <p:spPr/>
        <p:txBody>
          <a:bodyPr/>
          <a:lstStyle/>
          <a:p>
            <a:r>
              <a:rPr lang="en-US" dirty="0"/>
              <a:t>Rasmus </a:t>
            </a:r>
            <a:r>
              <a:rPr lang="en-US" dirty="0" err="1"/>
              <a:t>Lerdorf</a:t>
            </a:r>
            <a:r>
              <a:rPr lang="en-US" dirty="0"/>
              <a:t> </a:t>
            </a:r>
            <a:r>
              <a:rPr lang="en-US" dirty="0" err="1"/>
              <a:t>tung</a:t>
            </a:r>
            <a:r>
              <a:rPr lang="en-US" dirty="0"/>
              <a:t> </a:t>
            </a:r>
            <a:r>
              <a:rPr lang="en-US" dirty="0" err="1"/>
              <a:t>ra</a:t>
            </a:r>
            <a:r>
              <a:rPr lang="en-US" dirty="0"/>
              <a:t> </a:t>
            </a:r>
            <a:r>
              <a:rPr lang="en-US" dirty="0" err="1"/>
              <a:t>phiên</a:t>
            </a:r>
            <a:r>
              <a:rPr lang="en-US" dirty="0"/>
              <a:t> </a:t>
            </a:r>
            <a:r>
              <a:rPr lang="en-US" dirty="0" err="1"/>
              <a:t>bản</a:t>
            </a:r>
            <a:r>
              <a:rPr lang="en-US" dirty="0"/>
              <a:t> PHP </a:t>
            </a:r>
            <a:r>
              <a:rPr lang="en-US" dirty="0" err="1"/>
              <a:t>đầu</a:t>
            </a:r>
            <a:r>
              <a:rPr lang="en-US" dirty="0"/>
              <a:t> </a:t>
            </a:r>
            <a:r>
              <a:rPr lang="en-US" dirty="0" err="1"/>
              <a:t>tiên</a:t>
            </a:r>
            <a:r>
              <a:rPr lang="en-US" dirty="0"/>
              <a:t> </a:t>
            </a:r>
            <a:r>
              <a:rPr lang="en-US" dirty="0" err="1"/>
              <a:t>vào</a:t>
            </a:r>
            <a:r>
              <a:rPr lang="en-US" dirty="0"/>
              <a:t> </a:t>
            </a:r>
            <a:r>
              <a:rPr lang="en-US" dirty="0" err="1"/>
              <a:t>năm</a:t>
            </a:r>
            <a:r>
              <a:rPr lang="en-US" dirty="0"/>
              <a:t> 1994</a:t>
            </a:r>
          </a:p>
          <a:p>
            <a:pPr lvl="1"/>
            <a:r>
              <a:rPr lang="en-US" dirty="0"/>
              <a:t>PHP: Hypertext Preprocessor</a:t>
            </a:r>
          </a:p>
          <a:p>
            <a:pPr lvl="1"/>
            <a:r>
              <a:rPr lang="en-US" dirty="0" err="1"/>
              <a:t>Ngôn</a:t>
            </a:r>
            <a:r>
              <a:rPr lang="en-US" dirty="0"/>
              <a:t> </a:t>
            </a:r>
            <a:r>
              <a:rPr lang="en-US" dirty="0" err="1"/>
              <a:t>ngữ</a:t>
            </a:r>
            <a:r>
              <a:rPr lang="en-US" dirty="0"/>
              <a:t> </a:t>
            </a:r>
            <a:r>
              <a:rPr lang="en-US" dirty="0" err="1"/>
              <a:t>kịch</a:t>
            </a:r>
            <a:r>
              <a:rPr lang="en-US" dirty="0"/>
              <a:t> </a:t>
            </a:r>
            <a:r>
              <a:rPr lang="en-US" dirty="0" err="1"/>
              <a:t>bản</a:t>
            </a:r>
            <a:r>
              <a:rPr lang="en-US" dirty="0"/>
              <a:t> (Scripting language) </a:t>
            </a:r>
            <a:r>
              <a:rPr lang="en-US" dirty="0" err="1"/>
              <a:t>mã</a:t>
            </a:r>
            <a:r>
              <a:rPr lang="en-US" dirty="0"/>
              <a:t> </a:t>
            </a:r>
            <a:r>
              <a:rPr lang="en-US" dirty="0" err="1"/>
              <a:t>nguồn</a:t>
            </a:r>
            <a:r>
              <a:rPr lang="en-US" dirty="0"/>
              <a:t> </a:t>
            </a:r>
            <a:r>
              <a:rPr lang="en-US" dirty="0" err="1"/>
              <a:t>mở</a:t>
            </a:r>
            <a:r>
              <a:rPr lang="en-US" dirty="0"/>
              <a:t> (open source).</a:t>
            </a:r>
          </a:p>
          <a:p>
            <a:pPr lvl="1"/>
            <a:r>
              <a:rPr lang="en-US" dirty="0" err="1"/>
              <a:t>Ngôn</a:t>
            </a:r>
            <a:r>
              <a:rPr lang="en-US" dirty="0"/>
              <a:t> </a:t>
            </a:r>
            <a:r>
              <a:rPr lang="en-US" dirty="0" err="1"/>
              <a:t>ngữ</a:t>
            </a:r>
            <a:r>
              <a:rPr lang="en-US" dirty="0"/>
              <a:t> </a:t>
            </a:r>
            <a:r>
              <a:rPr lang="en-US" dirty="0" err="1"/>
              <a:t>phía</a:t>
            </a:r>
            <a:r>
              <a:rPr lang="en-US" dirty="0"/>
              <a:t> </a:t>
            </a:r>
            <a:r>
              <a:rPr lang="en-US" dirty="0" err="1"/>
              <a:t>máy</a:t>
            </a:r>
            <a:r>
              <a:rPr lang="en-US" dirty="0"/>
              <a:t> </a:t>
            </a:r>
            <a:r>
              <a:rPr lang="en-US" dirty="0" err="1"/>
              <a:t>chủ</a:t>
            </a:r>
            <a:r>
              <a:rPr lang="en-US" dirty="0"/>
              <a:t> (server side language)</a:t>
            </a:r>
          </a:p>
          <a:p>
            <a:pPr lvl="1"/>
            <a:r>
              <a:rPr lang="en-US" dirty="0" err="1"/>
              <a:t>Phù</a:t>
            </a:r>
            <a:r>
              <a:rPr lang="en-US" dirty="0"/>
              <a:t> </a:t>
            </a:r>
            <a:r>
              <a:rPr lang="en-US" dirty="0" err="1"/>
              <a:t>hợp</a:t>
            </a:r>
            <a:r>
              <a:rPr lang="en-US" dirty="0"/>
              <a:t> </a:t>
            </a:r>
            <a:r>
              <a:rPr lang="en-US" dirty="0" err="1"/>
              <a:t>để</a:t>
            </a:r>
            <a:r>
              <a:rPr lang="en-US" dirty="0"/>
              <a:t> </a:t>
            </a:r>
            <a:r>
              <a:rPr lang="en-US" dirty="0" err="1"/>
              <a:t>phát</a:t>
            </a:r>
            <a:r>
              <a:rPr lang="en-US" dirty="0"/>
              <a:t> </a:t>
            </a:r>
            <a:r>
              <a:rPr lang="en-US" dirty="0" err="1"/>
              <a:t>triển</a:t>
            </a:r>
            <a:r>
              <a:rPr lang="en-US" dirty="0"/>
              <a:t> web</a:t>
            </a:r>
          </a:p>
          <a:p>
            <a:pPr lvl="1"/>
            <a:r>
              <a:rPr lang="en-US" dirty="0" err="1"/>
              <a:t>Có</a:t>
            </a:r>
            <a:r>
              <a:rPr lang="en-US" dirty="0"/>
              <a:t> </a:t>
            </a:r>
            <a:r>
              <a:rPr lang="en-US" dirty="0" err="1"/>
              <a:t>thể</a:t>
            </a:r>
            <a:r>
              <a:rPr lang="en-US" dirty="0"/>
              <a:t> </a:t>
            </a:r>
            <a:r>
              <a:rPr lang="en-US" dirty="0" err="1"/>
              <a:t>được</a:t>
            </a:r>
            <a:r>
              <a:rPr lang="en-US" dirty="0"/>
              <a:t> </a:t>
            </a:r>
            <a:r>
              <a:rPr lang="en-US" dirty="0" err="1"/>
              <a:t>nhúng</a:t>
            </a:r>
            <a:r>
              <a:rPr lang="en-US" dirty="0"/>
              <a:t> </a:t>
            </a:r>
            <a:r>
              <a:rPr lang="en-US" dirty="0" err="1"/>
              <a:t>vào</a:t>
            </a:r>
            <a:r>
              <a:rPr lang="en-US" dirty="0"/>
              <a:t> HTML</a:t>
            </a:r>
          </a:p>
          <a:p>
            <a:pPr lvl="1"/>
            <a:r>
              <a:rPr lang="en-US" dirty="0" err="1"/>
              <a:t>Ngôn</a:t>
            </a:r>
            <a:r>
              <a:rPr lang="en-US" dirty="0"/>
              <a:t> </a:t>
            </a:r>
            <a:r>
              <a:rPr lang="en-US" dirty="0" err="1"/>
              <a:t>ngữ</a:t>
            </a:r>
            <a:r>
              <a:rPr lang="en-US" dirty="0"/>
              <a:t> </a:t>
            </a:r>
            <a:r>
              <a:rPr lang="en-US" dirty="0" err="1"/>
              <a:t>thông</a:t>
            </a:r>
            <a:r>
              <a:rPr lang="en-US" dirty="0"/>
              <a:t> </a:t>
            </a:r>
            <a:r>
              <a:rPr lang="en-US" dirty="0" err="1"/>
              <a:t>dịch</a:t>
            </a:r>
            <a:endParaRPr lang="en-US" dirty="0"/>
          </a:p>
          <a:p>
            <a:endParaRPr lang="en-US" dirty="0"/>
          </a:p>
        </p:txBody>
      </p:sp>
    </p:spTree>
    <p:extLst>
      <p:ext uri="{BB962C8B-B14F-4D97-AF65-F5344CB8AC3E}">
        <p14:creationId xmlns:p14="http://schemas.microsoft.com/office/powerpoint/2010/main" val="403968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Vì</a:t>
            </a:r>
            <a:r>
              <a:rPr lang="en-US" dirty="0"/>
              <a:t> </a:t>
            </a:r>
            <a:r>
              <a:rPr lang="en-US" dirty="0" err="1"/>
              <a:t>sao</a:t>
            </a:r>
            <a:r>
              <a:rPr lang="en-US" dirty="0"/>
              <a:t> </a:t>
            </a:r>
            <a:r>
              <a:rPr lang="en-US" dirty="0" err="1"/>
              <a:t>bạn</a:t>
            </a:r>
            <a:r>
              <a:rPr lang="en-US" dirty="0"/>
              <a:t> </a:t>
            </a:r>
            <a:r>
              <a:rPr lang="en-US" dirty="0" err="1"/>
              <a:t>cần</a:t>
            </a:r>
            <a:r>
              <a:rPr lang="en-US" dirty="0"/>
              <a:t> </a:t>
            </a:r>
            <a:r>
              <a:rPr lang="en-US" dirty="0" err="1"/>
              <a:t>học</a:t>
            </a:r>
            <a:r>
              <a:rPr lang="en-US" dirty="0"/>
              <a:t> PHP</a:t>
            </a:r>
          </a:p>
        </p:txBody>
      </p:sp>
      <p:sp>
        <p:nvSpPr>
          <p:cNvPr id="2" name="Content Placeholder 1">
            <a:extLst>
              <a:ext uri="{FF2B5EF4-FFF2-40B4-BE49-F238E27FC236}">
                <a16:creationId xmlns:a16="http://schemas.microsoft.com/office/drawing/2014/main" id="{E83F76F0-D19C-2C4F-803A-79DA07B8972B}"/>
              </a:ext>
            </a:extLst>
          </p:cNvPr>
          <p:cNvSpPr>
            <a:spLocks noGrp="1"/>
          </p:cNvSpPr>
          <p:nvPr>
            <p:ph sz="half" idx="1"/>
          </p:nvPr>
        </p:nvSpPr>
        <p:spPr/>
        <p:txBody>
          <a:bodyPr>
            <a:normAutofit lnSpcReduction="10000"/>
          </a:bodyPr>
          <a:lstStyle/>
          <a:p>
            <a:r>
              <a:rPr lang="en-US" dirty="0" err="1"/>
              <a:t>Sử</a:t>
            </a:r>
            <a:r>
              <a:rPr lang="en-US" dirty="0"/>
              <a:t> </a:t>
            </a:r>
            <a:r>
              <a:rPr lang="en-US" dirty="0" err="1"/>
              <a:t>dụng</a:t>
            </a:r>
            <a:r>
              <a:rPr lang="en-US" dirty="0"/>
              <a:t> </a:t>
            </a:r>
            <a:r>
              <a:rPr lang="en-US" dirty="0" err="1"/>
              <a:t>cho</a:t>
            </a:r>
            <a:r>
              <a:rPr lang="en-US" dirty="0"/>
              <a:t> </a:t>
            </a:r>
            <a:r>
              <a:rPr lang="en-US" dirty="0" err="1"/>
              <a:t>nhiều</a:t>
            </a:r>
            <a:r>
              <a:rPr lang="en-US" dirty="0"/>
              <a:t> </a:t>
            </a:r>
            <a:r>
              <a:rPr lang="en-US" dirty="0" err="1"/>
              <a:t>mục</a:t>
            </a:r>
            <a:r>
              <a:rPr lang="en-US" dirty="0"/>
              <a:t> </a:t>
            </a:r>
            <a:r>
              <a:rPr lang="en-US" dirty="0" err="1"/>
              <a:t>đích</a:t>
            </a:r>
            <a:endParaRPr lang="en-US" dirty="0"/>
          </a:p>
          <a:p>
            <a:pPr lvl="1"/>
            <a:r>
              <a:rPr lang="en-US" dirty="0"/>
              <a:t>Website </a:t>
            </a:r>
            <a:r>
              <a:rPr lang="en-US" dirty="0" err="1"/>
              <a:t>đơn</a:t>
            </a:r>
            <a:r>
              <a:rPr lang="en-US" dirty="0"/>
              <a:t> </a:t>
            </a:r>
            <a:r>
              <a:rPr lang="en-US" dirty="0" err="1"/>
              <a:t>giản</a:t>
            </a:r>
            <a:endParaRPr lang="en-US" dirty="0"/>
          </a:p>
          <a:p>
            <a:pPr lvl="1"/>
            <a:r>
              <a:rPr lang="en-US" dirty="0"/>
              <a:t>Website </a:t>
            </a:r>
            <a:r>
              <a:rPr lang="en-US" dirty="0" err="1"/>
              <a:t>phức</a:t>
            </a:r>
            <a:r>
              <a:rPr lang="en-US" dirty="0"/>
              <a:t> </a:t>
            </a:r>
            <a:r>
              <a:rPr lang="en-US" dirty="0" err="1"/>
              <a:t>tạp</a:t>
            </a:r>
            <a:endParaRPr lang="en-US" dirty="0"/>
          </a:p>
          <a:p>
            <a:pPr lvl="1"/>
            <a:r>
              <a:rPr lang="en-US" dirty="0"/>
              <a:t>CRM Portal</a:t>
            </a:r>
          </a:p>
          <a:p>
            <a:pPr lvl="1"/>
            <a:r>
              <a:rPr lang="en-US" dirty="0" err="1"/>
              <a:t>Hệ</a:t>
            </a:r>
            <a:r>
              <a:rPr lang="en-US" dirty="0"/>
              <a:t> </a:t>
            </a:r>
            <a:r>
              <a:rPr lang="en-US" dirty="0" err="1"/>
              <a:t>thống</a:t>
            </a:r>
            <a:r>
              <a:rPr lang="en-US" dirty="0"/>
              <a:t> E-commerce</a:t>
            </a:r>
          </a:p>
          <a:p>
            <a:pPr lvl="1"/>
            <a:r>
              <a:rPr lang="en-US" dirty="0"/>
              <a:t>Rest APIs</a:t>
            </a:r>
          </a:p>
          <a:p>
            <a:pPr lvl="1"/>
            <a:r>
              <a:rPr lang="en-US" dirty="0" err="1"/>
              <a:t>Xử</a:t>
            </a:r>
            <a:r>
              <a:rPr lang="en-US" dirty="0"/>
              <a:t> </a:t>
            </a:r>
            <a:r>
              <a:rPr lang="en-US" dirty="0" err="1"/>
              <a:t>lý</a:t>
            </a:r>
            <a:r>
              <a:rPr lang="en-US" dirty="0"/>
              <a:t> </a:t>
            </a:r>
            <a:r>
              <a:rPr lang="en-US" dirty="0" err="1"/>
              <a:t>ảnh</a:t>
            </a:r>
            <a:r>
              <a:rPr lang="en-US" dirty="0"/>
              <a:t>/video/audio</a:t>
            </a:r>
          </a:p>
          <a:p>
            <a:pPr lvl="1"/>
            <a:r>
              <a:rPr lang="en-US" dirty="0" err="1"/>
              <a:t>Làm</a:t>
            </a:r>
            <a:r>
              <a:rPr lang="en-US" dirty="0"/>
              <a:t> </a:t>
            </a:r>
            <a:r>
              <a:rPr lang="en-US" dirty="0" err="1"/>
              <a:t>việc</a:t>
            </a:r>
            <a:r>
              <a:rPr lang="en-US" dirty="0"/>
              <a:t> </a:t>
            </a:r>
            <a:r>
              <a:rPr lang="en-US" dirty="0" err="1"/>
              <a:t>với</a:t>
            </a:r>
            <a:r>
              <a:rPr lang="en-US" dirty="0"/>
              <a:t> </a:t>
            </a:r>
            <a:r>
              <a:rPr lang="en-US" dirty="0" err="1"/>
              <a:t>tất</a:t>
            </a:r>
            <a:r>
              <a:rPr lang="en-US" dirty="0"/>
              <a:t> </a:t>
            </a:r>
            <a:r>
              <a:rPr lang="en-US" dirty="0" err="1"/>
              <a:t>cả</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a:p>
            <a:r>
              <a:rPr lang="en-US" dirty="0" err="1"/>
              <a:t>Dễ</a:t>
            </a:r>
            <a:r>
              <a:rPr lang="en-US" dirty="0"/>
              <a:t> </a:t>
            </a:r>
            <a:r>
              <a:rPr lang="en-US" dirty="0" err="1"/>
              <a:t>học</a:t>
            </a:r>
            <a:endParaRPr lang="en-US" dirty="0"/>
          </a:p>
          <a:p>
            <a:r>
              <a:rPr lang="en-US" dirty="0" err="1"/>
              <a:t>Dễ</a:t>
            </a:r>
            <a:r>
              <a:rPr lang="en-US" dirty="0"/>
              <a:t> </a:t>
            </a:r>
            <a:r>
              <a:rPr lang="en-US" dirty="0" err="1"/>
              <a:t>cài</a:t>
            </a:r>
            <a:r>
              <a:rPr lang="en-US" dirty="0"/>
              <a:t> </a:t>
            </a:r>
            <a:r>
              <a:rPr lang="en-US" dirty="0" err="1"/>
              <a:t>đặt</a:t>
            </a:r>
            <a:endParaRPr lang="en-US" dirty="0"/>
          </a:p>
          <a:p>
            <a:r>
              <a:rPr lang="en-US" dirty="0" err="1"/>
              <a:t>Cộng</a:t>
            </a:r>
            <a:r>
              <a:rPr lang="en-US" dirty="0"/>
              <a:t> </a:t>
            </a:r>
            <a:r>
              <a:rPr lang="en-US" dirty="0" err="1"/>
              <a:t>đồng</a:t>
            </a:r>
            <a:r>
              <a:rPr lang="en-US" dirty="0"/>
              <a:t> PHP </a:t>
            </a:r>
            <a:r>
              <a:rPr lang="en-US" dirty="0" err="1"/>
              <a:t>lớn</a:t>
            </a:r>
            <a:endParaRPr lang="en-US" dirty="0"/>
          </a:p>
        </p:txBody>
      </p:sp>
      <p:sp>
        <p:nvSpPr>
          <p:cNvPr id="5" name="Content Placeholder 4">
            <a:extLst>
              <a:ext uri="{FF2B5EF4-FFF2-40B4-BE49-F238E27FC236}">
                <a16:creationId xmlns:a16="http://schemas.microsoft.com/office/drawing/2014/main" id="{142122BD-4E9D-F24F-9D99-C8BB2F30B2E9}"/>
              </a:ext>
            </a:extLst>
          </p:cNvPr>
          <p:cNvSpPr>
            <a:spLocks noGrp="1"/>
          </p:cNvSpPr>
          <p:nvPr>
            <p:ph sz="half" idx="2"/>
          </p:nvPr>
        </p:nvSpPr>
        <p:spPr/>
        <p:txBody>
          <a:bodyPr>
            <a:normAutofit lnSpcReduction="10000"/>
          </a:bodyPr>
          <a:lstStyle/>
          <a:p>
            <a:r>
              <a:rPr lang="en-US" dirty="0"/>
              <a:t>PHP CMSs</a:t>
            </a:r>
          </a:p>
          <a:p>
            <a:pPr lvl="1"/>
            <a:r>
              <a:rPr lang="en-US" dirty="0" err="1"/>
              <a:t>Wordpress</a:t>
            </a:r>
            <a:endParaRPr lang="en-US" dirty="0"/>
          </a:p>
          <a:p>
            <a:pPr lvl="1"/>
            <a:r>
              <a:rPr lang="en-US" dirty="0"/>
              <a:t>Magento</a:t>
            </a:r>
          </a:p>
          <a:p>
            <a:pPr lvl="1"/>
            <a:r>
              <a:rPr lang="en-US" dirty="0"/>
              <a:t>Drupal</a:t>
            </a:r>
          </a:p>
          <a:p>
            <a:pPr lvl="1"/>
            <a:r>
              <a:rPr lang="en-US" dirty="0"/>
              <a:t>OpenCart</a:t>
            </a:r>
          </a:p>
          <a:p>
            <a:r>
              <a:rPr lang="en-US" dirty="0"/>
              <a:t>PHP Frameworks</a:t>
            </a:r>
          </a:p>
          <a:p>
            <a:pPr lvl="1"/>
            <a:r>
              <a:rPr lang="en-US" dirty="0"/>
              <a:t>Laravel</a:t>
            </a:r>
          </a:p>
          <a:p>
            <a:pPr lvl="1"/>
            <a:r>
              <a:rPr lang="en-US" dirty="0" err="1"/>
              <a:t>Symfony</a:t>
            </a:r>
            <a:endParaRPr lang="en-US" dirty="0"/>
          </a:p>
          <a:p>
            <a:pPr lvl="1"/>
            <a:r>
              <a:rPr lang="en-US" dirty="0" err="1"/>
              <a:t>CogIgniter</a:t>
            </a:r>
            <a:endParaRPr lang="en-US" dirty="0"/>
          </a:p>
          <a:p>
            <a:pPr lvl="1"/>
            <a:r>
              <a:rPr lang="en-US" dirty="0"/>
              <a:t>Yii2</a:t>
            </a:r>
          </a:p>
          <a:p>
            <a:r>
              <a:rPr lang="en-US" dirty="0" err="1"/>
              <a:t>Nhu</a:t>
            </a:r>
            <a:r>
              <a:rPr lang="en-US" dirty="0"/>
              <a:t> </a:t>
            </a:r>
            <a:r>
              <a:rPr lang="en-US" dirty="0" err="1"/>
              <a:t>cầu</a:t>
            </a:r>
            <a:r>
              <a:rPr lang="en-US" dirty="0"/>
              <a:t> </a:t>
            </a:r>
            <a:r>
              <a:rPr lang="en-US" dirty="0" err="1"/>
              <a:t>tuyển</a:t>
            </a:r>
            <a:r>
              <a:rPr lang="en-US" dirty="0"/>
              <a:t> </a:t>
            </a:r>
            <a:r>
              <a:rPr lang="en-US" dirty="0" err="1"/>
              <a:t>dụng</a:t>
            </a:r>
            <a:r>
              <a:rPr lang="en-US" dirty="0"/>
              <a:t> PHP </a:t>
            </a:r>
            <a:r>
              <a:rPr lang="en-US" dirty="0" err="1"/>
              <a:t>cao</a:t>
            </a:r>
            <a:r>
              <a:rPr lang="en-US" dirty="0"/>
              <a:t> </a:t>
            </a:r>
            <a:r>
              <a:rPr lang="en-US" dirty="0" err="1"/>
              <a:t>trên</a:t>
            </a:r>
            <a:r>
              <a:rPr lang="en-US" dirty="0"/>
              <a:t> </a:t>
            </a:r>
            <a:r>
              <a:rPr lang="en-US" dirty="0" err="1"/>
              <a:t>thị</a:t>
            </a:r>
            <a:r>
              <a:rPr lang="en-US" dirty="0"/>
              <a:t> </a:t>
            </a:r>
            <a:r>
              <a:rPr lang="en-US" dirty="0" err="1"/>
              <a:t>trường</a:t>
            </a:r>
            <a:r>
              <a:rPr lang="en-US" dirty="0"/>
              <a:t> </a:t>
            </a:r>
            <a:r>
              <a:rPr lang="en-US" dirty="0" err="1"/>
              <a:t>việc</a:t>
            </a:r>
            <a:r>
              <a:rPr lang="en-US" dirty="0"/>
              <a:t> </a:t>
            </a:r>
            <a:r>
              <a:rPr lang="en-US" dirty="0" err="1"/>
              <a:t>làm</a:t>
            </a:r>
            <a:endParaRPr lang="en-US" dirty="0"/>
          </a:p>
        </p:txBody>
      </p:sp>
      <p:pic>
        <p:nvPicPr>
          <p:cNvPr id="6" name="Picture 5">
            <a:extLst>
              <a:ext uri="{FF2B5EF4-FFF2-40B4-BE49-F238E27FC236}">
                <a16:creationId xmlns:a16="http://schemas.microsoft.com/office/drawing/2014/main" id="{DE57BD63-BBC9-A34A-9973-79B252A13FA0}"/>
              </a:ext>
            </a:extLst>
          </p:cNvPr>
          <p:cNvPicPr>
            <a:picLocks noChangeAspect="1"/>
          </p:cNvPicPr>
          <p:nvPr/>
        </p:nvPicPr>
        <p:blipFill>
          <a:blip r:embed="rId2"/>
          <a:stretch>
            <a:fillRect/>
          </a:stretch>
        </p:blipFill>
        <p:spPr>
          <a:xfrm>
            <a:off x="8530938" y="914400"/>
            <a:ext cx="3661061" cy="2440707"/>
          </a:xfrm>
          <a:prstGeom prst="rect">
            <a:avLst/>
          </a:prstGeom>
        </p:spPr>
      </p:pic>
    </p:spTree>
    <p:extLst>
      <p:ext uri="{BB962C8B-B14F-4D97-AF65-F5344CB8AC3E}">
        <p14:creationId xmlns:p14="http://schemas.microsoft.com/office/powerpoint/2010/main" val="306220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445E-5798-FB4C-94A0-D0401CBC296C}"/>
              </a:ext>
            </a:extLst>
          </p:cNvPr>
          <p:cNvSpPr>
            <a:spLocks noGrp="1"/>
          </p:cNvSpPr>
          <p:nvPr>
            <p:ph type="title"/>
          </p:nvPr>
        </p:nvSpPr>
        <p:spPr/>
        <p:txBody>
          <a:bodyPr/>
          <a:lstStyle/>
          <a:p>
            <a:r>
              <a:rPr lang="en-US" dirty="0"/>
              <a:t>TỔNG QUAN PHP</a:t>
            </a:r>
          </a:p>
        </p:txBody>
      </p:sp>
      <p:sp>
        <p:nvSpPr>
          <p:cNvPr id="3" name="Content Placeholder 2">
            <a:extLst>
              <a:ext uri="{FF2B5EF4-FFF2-40B4-BE49-F238E27FC236}">
                <a16:creationId xmlns:a16="http://schemas.microsoft.com/office/drawing/2014/main" id="{E5487677-CE45-8E44-98CC-D90A12EF2359}"/>
              </a:ext>
            </a:extLst>
          </p:cNvPr>
          <p:cNvSpPr>
            <a:spLocks noGrp="1"/>
          </p:cNvSpPr>
          <p:nvPr>
            <p:ph idx="1"/>
          </p:nvPr>
        </p:nvSpPr>
        <p:spPr/>
        <p:txBody>
          <a:bodyPr/>
          <a:lstStyle/>
          <a:p>
            <a:r>
              <a:rPr lang="vi-VN" dirty="0"/>
              <a:t>Trước khi học PHP, bạn phải có kiến thức</a:t>
            </a:r>
          </a:p>
          <a:p>
            <a:pPr lvl="1"/>
            <a:r>
              <a:rPr lang="vi-VN" dirty="0"/>
              <a:t>HTML</a:t>
            </a:r>
          </a:p>
          <a:p>
            <a:pPr lvl="1"/>
            <a:r>
              <a:rPr lang="vi-VN" dirty="0"/>
              <a:t>CSS</a:t>
            </a:r>
          </a:p>
          <a:p>
            <a:pPr lvl="1"/>
            <a:r>
              <a:rPr lang="vi-VN" dirty="0"/>
              <a:t>Javascript</a:t>
            </a:r>
          </a:p>
          <a:p>
            <a:r>
              <a:rPr lang="vi-VN" dirty="0"/>
              <a:t>Cài đặt PHP</a:t>
            </a:r>
          </a:p>
        </p:txBody>
      </p:sp>
      <p:sp>
        <p:nvSpPr>
          <p:cNvPr id="4" name="Slide Number Placeholder 3">
            <a:extLst>
              <a:ext uri="{FF2B5EF4-FFF2-40B4-BE49-F238E27FC236}">
                <a16:creationId xmlns:a16="http://schemas.microsoft.com/office/drawing/2014/main" id="{FB2BEB29-3F2A-3048-8954-16980074AD31}"/>
              </a:ext>
            </a:extLst>
          </p:cNvPr>
          <p:cNvSpPr>
            <a:spLocks noGrp="1"/>
          </p:cNvSpPr>
          <p:nvPr>
            <p:ph type="sldNum" sz="quarter" idx="12"/>
          </p:nvPr>
        </p:nvSpPr>
        <p:spPr/>
        <p:txBody>
          <a:bodyPr/>
          <a:lstStyle/>
          <a:p>
            <a:fld id="{C303B511-0AB5-4333-961C-D25F80D7E7F0}" type="slidenum">
              <a:rPr lang="en-US" smtClean="0"/>
              <a:pPr/>
              <a:t>7</a:t>
            </a:fld>
            <a:endParaRPr lang="en-US" dirty="0"/>
          </a:p>
        </p:txBody>
      </p:sp>
      <p:pic>
        <p:nvPicPr>
          <p:cNvPr id="6" name="Picture 5">
            <a:extLst>
              <a:ext uri="{FF2B5EF4-FFF2-40B4-BE49-F238E27FC236}">
                <a16:creationId xmlns:a16="http://schemas.microsoft.com/office/drawing/2014/main" id="{98A4F54C-C905-BE4B-BA6E-A93F79EA7A0B}"/>
              </a:ext>
            </a:extLst>
          </p:cNvPr>
          <p:cNvPicPr>
            <a:picLocks noChangeAspect="1"/>
          </p:cNvPicPr>
          <p:nvPr/>
        </p:nvPicPr>
        <p:blipFill>
          <a:blip r:embed="rId3"/>
          <a:stretch>
            <a:fillRect/>
          </a:stretch>
        </p:blipFill>
        <p:spPr>
          <a:xfrm>
            <a:off x="1190934" y="4118429"/>
            <a:ext cx="1139371" cy="1139371"/>
          </a:xfrm>
          <a:prstGeom prst="rect">
            <a:avLst/>
          </a:prstGeom>
        </p:spPr>
      </p:pic>
      <p:pic>
        <p:nvPicPr>
          <p:cNvPr id="9" name="Picture 8">
            <a:extLst>
              <a:ext uri="{FF2B5EF4-FFF2-40B4-BE49-F238E27FC236}">
                <a16:creationId xmlns:a16="http://schemas.microsoft.com/office/drawing/2014/main" id="{3F834748-E256-5B41-B878-DC40476E3F37}"/>
              </a:ext>
            </a:extLst>
          </p:cNvPr>
          <p:cNvPicPr>
            <a:picLocks noChangeAspect="1"/>
          </p:cNvPicPr>
          <p:nvPr/>
        </p:nvPicPr>
        <p:blipFill>
          <a:blip r:embed="rId4"/>
          <a:stretch>
            <a:fillRect/>
          </a:stretch>
        </p:blipFill>
        <p:spPr>
          <a:xfrm>
            <a:off x="3191328" y="4001860"/>
            <a:ext cx="1674586" cy="1255940"/>
          </a:xfrm>
          <a:prstGeom prst="rect">
            <a:avLst/>
          </a:prstGeom>
        </p:spPr>
      </p:pic>
      <p:pic>
        <p:nvPicPr>
          <p:cNvPr id="10" name="Picture 9">
            <a:extLst>
              <a:ext uri="{FF2B5EF4-FFF2-40B4-BE49-F238E27FC236}">
                <a16:creationId xmlns:a16="http://schemas.microsoft.com/office/drawing/2014/main" id="{B869DE6C-892D-8548-A3C3-0254EE505051}"/>
              </a:ext>
            </a:extLst>
          </p:cNvPr>
          <p:cNvPicPr>
            <a:picLocks noChangeAspect="1"/>
          </p:cNvPicPr>
          <p:nvPr/>
        </p:nvPicPr>
        <p:blipFill>
          <a:blip r:embed="rId5"/>
          <a:stretch>
            <a:fillRect/>
          </a:stretch>
        </p:blipFill>
        <p:spPr>
          <a:xfrm>
            <a:off x="5726937" y="3978730"/>
            <a:ext cx="1279070" cy="1279070"/>
          </a:xfrm>
          <a:prstGeom prst="rect">
            <a:avLst/>
          </a:prstGeom>
        </p:spPr>
      </p:pic>
      <p:pic>
        <p:nvPicPr>
          <p:cNvPr id="11" name="Picture 10">
            <a:extLst>
              <a:ext uri="{FF2B5EF4-FFF2-40B4-BE49-F238E27FC236}">
                <a16:creationId xmlns:a16="http://schemas.microsoft.com/office/drawing/2014/main" id="{B6E2245D-2536-3646-9494-33519122245B}"/>
              </a:ext>
            </a:extLst>
          </p:cNvPr>
          <p:cNvPicPr>
            <a:picLocks noChangeAspect="1"/>
          </p:cNvPicPr>
          <p:nvPr/>
        </p:nvPicPr>
        <p:blipFill>
          <a:blip r:embed="rId6"/>
          <a:stretch>
            <a:fillRect/>
          </a:stretch>
        </p:blipFill>
        <p:spPr>
          <a:xfrm>
            <a:off x="8030028" y="4328903"/>
            <a:ext cx="2763158" cy="718421"/>
          </a:xfrm>
          <a:prstGeom prst="rect">
            <a:avLst/>
          </a:prstGeom>
        </p:spPr>
      </p:pic>
      <p:sp>
        <p:nvSpPr>
          <p:cNvPr id="12" name="TextBox 11">
            <a:extLst>
              <a:ext uri="{FF2B5EF4-FFF2-40B4-BE49-F238E27FC236}">
                <a16:creationId xmlns:a16="http://schemas.microsoft.com/office/drawing/2014/main" id="{025EB368-F77E-484D-8220-7029B964470B}"/>
              </a:ext>
            </a:extLst>
          </p:cNvPr>
          <p:cNvSpPr txBox="1"/>
          <p:nvPr/>
        </p:nvSpPr>
        <p:spPr>
          <a:xfrm>
            <a:off x="1190934" y="5348049"/>
            <a:ext cx="1189493" cy="523220"/>
          </a:xfrm>
          <a:prstGeom prst="rect">
            <a:avLst/>
          </a:prstGeom>
          <a:noFill/>
        </p:spPr>
        <p:txBody>
          <a:bodyPr wrap="none" rtlCol="0">
            <a:spAutoFit/>
          </a:bodyPr>
          <a:lstStyle/>
          <a:p>
            <a:r>
              <a:rPr lang="en-US" sz="2800" dirty="0"/>
              <a:t>WAMP</a:t>
            </a:r>
          </a:p>
        </p:txBody>
      </p:sp>
      <p:sp>
        <p:nvSpPr>
          <p:cNvPr id="14" name="TextBox 13">
            <a:extLst>
              <a:ext uri="{FF2B5EF4-FFF2-40B4-BE49-F238E27FC236}">
                <a16:creationId xmlns:a16="http://schemas.microsoft.com/office/drawing/2014/main" id="{5925E903-3F72-C743-9F0D-59BF4F023B7F}"/>
              </a:ext>
            </a:extLst>
          </p:cNvPr>
          <p:cNvSpPr txBox="1"/>
          <p:nvPr/>
        </p:nvSpPr>
        <p:spPr>
          <a:xfrm>
            <a:off x="5847740" y="5374678"/>
            <a:ext cx="1194558" cy="523220"/>
          </a:xfrm>
          <a:prstGeom prst="rect">
            <a:avLst/>
          </a:prstGeom>
          <a:noFill/>
        </p:spPr>
        <p:txBody>
          <a:bodyPr wrap="none" rtlCol="0">
            <a:spAutoFit/>
          </a:bodyPr>
          <a:lstStyle/>
          <a:p>
            <a:r>
              <a:rPr lang="en-US" sz="2800" dirty="0"/>
              <a:t>MAMP</a:t>
            </a:r>
          </a:p>
        </p:txBody>
      </p:sp>
    </p:spTree>
    <p:extLst>
      <p:ext uri="{BB962C8B-B14F-4D97-AF65-F5344CB8AC3E}">
        <p14:creationId xmlns:p14="http://schemas.microsoft.com/office/powerpoint/2010/main" val="206389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445E-5798-FB4C-94A0-D0401CBC296C}"/>
              </a:ext>
            </a:extLst>
          </p:cNvPr>
          <p:cNvSpPr>
            <a:spLocks noGrp="1"/>
          </p:cNvSpPr>
          <p:nvPr>
            <p:ph type="title"/>
          </p:nvPr>
        </p:nvSpPr>
        <p:spPr/>
        <p:txBody>
          <a:bodyPr/>
          <a:lstStyle/>
          <a:p>
            <a:r>
              <a:rPr lang="en-US" dirty="0" err="1"/>
              <a:t>Cài</a:t>
            </a:r>
            <a:r>
              <a:rPr lang="en-US" dirty="0"/>
              <a:t> </a:t>
            </a:r>
            <a:r>
              <a:rPr lang="en-US" dirty="0" err="1"/>
              <a:t>đặt</a:t>
            </a:r>
            <a:r>
              <a:rPr lang="en-US" dirty="0"/>
              <a:t> PHP</a:t>
            </a:r>
          </a:p>
        </p:txBody>
      </p:sp>
      <p:sp>
        <p:nvSpPr>
          <p:cNvPr id="3" name="Content Placeholder 2">
            <a:extLst>
              <a:ext uri="{FF2B5EF4-FFF2-40B4-BE49-F238E27FC236}">
                <a16:creationId xmlns:a16="http://schemas.microsoft.com/office/drawing/2014/main" id="{E5487677-CE45-8E44-98CC-D90A12EF2359}"/>
              </a:ext>
            </a:extLst>
          </p:cNvPr>
          <p:cNvSpPr>
            <a:spLocks noGrp="1"/>
          </p:cNvSpPr>
          <p:nvPr>
            <p:ph idx="1"/>
          </p:nvPr>
        </p:nvSpPr>
        <p:spPr>
          <a:xfrm>
            <a:off x="609600" y="4191716"/>
            <a:ext cx="10972800" cy="2132883"/>
          </a:xfrm>
        </p:spPr>
        <p:txBody>
          <a:bodyPr>
            <a:normAutofit fontScale="92500" lnSpcReduction="10000"/>
          </a:bodyPr>
          <a:lstStyle/>
          <a:p>
            <a:r>
              <a:rPr lang="en-US" b="1" dirty="0"/>
              <a:t>Apache</a:t>
            </a:r>
            <a:r>
              <a:rPr lang="en-US" dirty="0"/>
              <a:t> </a:t>
            </a:r>
            <a:r>
              <a:rPr lang="en-US" dirty="0" err="1"/>
              <a:t>là</a:t>
            </a:r>
            <a:r>
              <a:rPr lang="en-US" dirty="0"/>
              <a:t> Web Server</a:t>
            </a:r>
          </a:p>
          <a:p>
            <a:r>
              <a:rPr lang="en-US" b="1" dirty="0"/>
              <a:t>PHP</a:t>
            </a:r>
            <a:r>
              <a:rPr lang="en-US" dirty="0"/>
              <a:t> </a:t>
            </a:r>
            <a:r>
              <a:rPr lang="en-US" dirty="0" err="1"/>
              <a:t>là</a:t>
            </a:r>
            <a:r>
              <a:rPr lang="en-US" dirty="0"/>
              <a:t> </a:t>
            </a:r>
            <a:r>
              <a:rPr lang="en-US" dirty="0" err="1"/>
              <a:t>thư</a:t>
            </a:r>
            <a:r>
              <a:rPr lang="en-US" dirty="0"/>
              <a:t> </a:t>
            </a:r>
            <a:r>
              <a:rPr lang="en-US" dirty="0" err="1"/>
              <a:t>viện</a:t>
            </a:r>
            <a:r>
              <a:rPr lang="en-US" dirty="0"/>
              <a:t> </a:t>
            </a:r>
            <a:r>
              <a:rPr lang="en-US" dirty="0" err="1"/>
              <a:t>giúp</a:t>
            </a:r>
            <a:r>
              <a:rPr lang="en-US" dirty="0"/>
              <a:t> </a:t>
            </a:r>
            <a:r>
              <a:rPr lang="en-US" dirty="0" err="1"/>
              <a:t>chạy</a:t>
            </a:r>
            <a:r>
              <a:rPr lang="en-US" dirty="0"/>
              <a:t> code PHP</a:t>
            </a:r>
          </a:p>
          <a:p>
            <a:r>
              <a:rPr lang="en-US" b="1" dirty="0"/>
              <a:t>MySQL</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endParaRPr lang="en-US" dirty="0"/>
          </a:p>
          <a:p>
            <a:r>
              <a:rPr lang="en-US" b="1" dirty="0"/>
              <a:t>phpMyAdmin</a:t>
            </a:r>
            <a:r>
              <a:rPr lang="en-US" dirty="0"/>
              <a:t> </a:t>
            </a:r>
            <a:r>
              <a:rPr lang="en-US" dirty="0" err="1"/>
              <a:t>là</a:t>
            </a:r>
            <a:r>
              <a:rPr lang="en-US" dirty="0"/>
              <a:t> </a:t>
            </a:r>
            <a:r>
              <a:rPr lang="en-US" dirty="0" err="1"/>
              <a:t>ứng</a:t>
            </a:r>
            <a:r>
              <a:rPr lang="en-US" dirty="0"/>
              <a:t> </a:t>
            </a:r>
            <a:r>
              <a:rPr lang="en-US" dirty="0" err="1"/>
              <a:t>dụng</a:t>
            </a:r>
            <a:r>
              <a:rPr lang="en-US" dirty="0"/>
              <a:t>(</a:t>
            </a:r>
            <a:r>
              <a:rPr lang="en-US" dirty="0" err="1"/>
              <a:t>phần</a:t>
            </a:r>
            <a:r>
              <a:rPr lang="en-US" dirty="0"/>
              <a:t> </a:t>
            </a:r>
            <a:r>
              <a:rPr lang="en-US" dirty="0" err="1"/>
              <a:t>mềm</a:t>
            </a:r>
            <a:r>
              <a:rPr lang="en-US" dirty="0"/>
              <a:t>) </a:t>
            </a:r>
            <a:r>
              <a:rPr lang="en-US" dirty="0" err="1"/>
              <a:t>quản</a:t>
            </a:r>
            <a:r>
              <a:rPr lang="en-US" dirty="0"/>
              <a:t> </a:t>
            </a:r>
            <a:r>
              <a:rPr lang="en-US" dirty="0" err="1"/>
              <a:t>trị</a:t>
            </a:r>
            <a:r>
              <a:rPr lang="en-US" dirty="0"/>
              <a:t> </a:t>
            </a:r>
            <a:r>
              <a:rPr lang="en-US" dirty="0" err="1"/>
              <a:t>để</a:t>
            </a:r>
            <a:r>
              <a:rPr lang="en-US" dirty="0"/>
              <a:t> </a:t>
            </a:r>
            <a:r>
              <a:rPr lang="en-US" dirty="0" err="1"/>
              <a:t>truy</a:t>
            </a:r>
            <a:r>
              <a:rPr lang="en-US" dirty="0"/>
              <a:t> </a:t>
            </a:r>
            <a:r>
              <a:rPr lang="en-US" dirty="0" err="1"/>
              <a:t>cập</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p>
        </p:txBody>
      </p:sp>
      <p:sp>
        <p:nvSpPr>
          <p:cNvPr id="4" name="Slide Number Placeholder 3">
            <a:extLst>
              <a:ext uri="{FF2B5EF4-FFF2-40B4-BE49-F238E27FC236}">
                <a16:creationId xmlns:a16="http://schemas.microsoft.com/office/drawing/2014/main" id="{FB2BEB29-3F2A-3048-8954-16980074AD31}"/>
              </a:ext>
            </a:extLst>
          </p:cNvPr>
          <p:cNvSpPr>
            <a:spLocks noGrp="1"/>
          </p:cNvSpPr>
          <p:nvPr>
            <p:ph type="sldNum" sz="quarter" idx="12"/>
          </p:nvPr>
        </p:nvSpPr>
        <p:spPr/>
        <p:txBody>
          <a:bodyPr/>
          <a:lstStyle/>
          <a:p>
            <a:fld id="{C303B511-0AB5-4333-961C-D25F80D7E7F0}" type="slidenum">
              <a:rPr lang="en-US" smtClean="0"/>
              <a:pPr/>
              <a:t>8</a:t>
            </a:fld>
            <a:endParaRPr lang="en-US" dirty="0"/>
          </a:p>
        </p:txBody>
      </p:sp>
      <p:pic>
        <p:nvPicPr>
          <p:cNvPr id="13" name="Picture 1" descr="page8image1810560">
            <a:extLst>
              <a:ext uri="{FF2B5EF4-FFF2-40B4-BE49-F238E27FC236}">
                <a16:creationId xmlns:a16="http://schemas.microsoft.com/office/drawing/2014/main" id="{74718A73-B8EF-EC46-8B3F-78097E669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608" y="950109"/>
            <a:ext cx="7718878" cy="32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55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679D-52B5-EB4D-944F-1492F6FC9ED0}"/>
              </a:ext>
            </a:extLst>
          </p:cNvPr>
          <p:cNvSpPr>
            <a:spLocks noGrp="1"/>
          </p:cNvSpPr>
          <p:nvPr>
            <p:ph type="title"/>
          </p:nvPr>
        </p:nvSpPr>
        <p:spPr/>
        <p:txBody>
          <a:bodyPr/>
          <a:lstStyle/>
          <a:p>
            <a:r>
              <a:rPr lang="en-US" dirty="0" err="1"/>
              <a:t>Tổng</a:t>
            </a:r>
            <a:r>
              <a:rPr lang="en-US" dirty="0"/>
              <a:t> </a:t>
            </a:r>
            <a:r>
              <a:rPr lang="en-US" dirty="0" err="1"/>
              <a:t>quan</a:t>
            </a:r>
            <a:r>
              <a:rPr lang="en-US" dirty="0"/>
              <a:t> PHP</a:t>
            </a:r>
          </a:p>
        </p:txBody>
      </p:sp>
      <p:sp>
        <p:nvSpPr>
          <p:cNvPr id="3" name="Content Placeholder 2">
            <a:extLst>
              <a:ext uri="{FF2B5EF4-FFF2-40B4-BE49-F238E27FC236}">
                <a16:creationId xmlns:a16="http://schemas.microsoft.com/office/drawing/2014/main" id="{6EC00A31-41DA-8E45-9BAE-CD2FC610499C}"/>
              </a:ext>
            </a:extLst>
          </p:cNvPr>
          <p:cNvSpPr>
            <a:spLocks noGrp="1"/>
          </p:cNvSpPr>
          <p:nvPr>
            <p:ph idx="1"/>
          </p:nvPr>
        </p:nvSpPr>
        <p:spPr/>
        <p:txBody>
          <a:bodyPr/>
          <a:lstStyle/>
          <a:p>
            <a:r>
              <a:rPr lang="en-US" dirty="0"/>
              <a:t>IDE</a:t>
            </a:r>
          </a:p>
        </p:txBody>
      </p:sp>
      <p:pic>
        <p:nvPicPr>
          <p:cNvPr id="4" name="Picture 3">
            <a:extLst>
              <a:ext uri="{FF2B5EF4-FFF2-40B4-BE49-F238E27FC236}">
                <a16:creationId xmlns:a16="http://schemas.microsoft.com/office/drawing/2014/main" id="{3715B225-04AB-CC4C-BF99-026C0970AA97}"/>
              </a:ext>
            </a:extLst>
          </p:cNvPr>
          <p:cNvPicPr>
            <a:picLocks noChangeAspect="1"/>
          </p:cNvPicPr>
          <p:nvPr/>
        </p:nvPicPr>
        <p:blipFill>
          <a:blip r:embed="rId2"/>
          <a:stretch>
            <a:fillRect/>
          </a:stretch>
        </p:blipFill>
        <p:spPr>
          <a:xfrm>
            <a:off x="2377239" y="4617018"/>
            <a:ext cx="3562895" cy="1979386"/>
          </a:xfrm>
          <a:prstGeom prst="rect">
            <a:avLst/>
          </a:prstGeom>
        </p:spPr>
      </p:pic>
      <p:pic>
        <p:nvPicPr>
          <p:cNvPr id="5" name="Picture 4">
            <a:extLst>
              <a:ext uri="{FF2B5EF4-FFF2-40B4-BE49-F238E27FC236}">
                <a16:creationId xmlns:a16="http://schemas.microsoft.com/office/drawing/2014/main" id="{8EDC1152-28D9-764C-BC93-DD0B8FBB266F}"/>
              </a:ext>
            </a:extLst>
          </p:cNvPr>
          <p:cNvPicPr>
            <a:picLocks noChangeAspect="1"/>
          </p:cNvPicPr>
          <p:nvPr/>
        </p:nvPicPr>
        <p:blipFill>
          <a:blip r:embed="rId3"/>
          <a:stretch>
            <a:fillRect/>
          </a:stretch>
        </p:blipFill>
        <p:spPr>
          <a:xfrm>
            <a:off x="4669732" y="2337708"/>
            <a:ext cx="3048000" cy="1524000"/>
          </a:xfrm>
          <a:prstGeom prst="rect">
            <a:avLst/>
          </a:prstGeom>
        </p:spPr>
      </p:pic>
      <p:pic>
        <p:nvPicPr>
          <p:cNvPr id="6" name="Picture 5">
            <a:extLst>
              <a:ext uri="{FF2B5EF4-FFF2-40B4-BE49-F238E27FC236}">
                <a16:creationId xmlns:a16="http://schemas.microsoft.com/office/drawing/2014/main" id="{A867DBBE-EBB0-F449-8F5A-92D216E2FCC2}"/>
              </a:ext>
            </a:extLst>
          </p:cNvPr>
          <p:cNvPicPr>
            <a:picLocks noChangeAspect="1"/>
          </p:cNvPicPr>
          <p:nvPr/>
        </p:nvPicPr>
        <p:blipFill>
          <a:blip r:embed="rId4"/>
          <a:stretch>
            <a:fillRect/>
          </a:stretch>
        </p:blipFill>
        <p:spPr>
          <a:xfrm>
            <a:off x="7470866" y="2739458"/>
            <a:ext cx="4579012" cy="1457892"/>
          </a:xfrm>
          <a:prstGeom prst="rect">
            <a:avLst/>
          </a:prstGeom>
        </p:spPr>
      </p:pic>
      <p:pic>
        <p:nvPicPr>
          <p:cNvPr id="7" name="Picture 6">
            <a:extLst>
              <a:ext uri="{FF2B5EF4-FFF2-40B4-BE49-F238E27FC236}">
                <a16:creationId xmlns:a16="http://schemas.microsoft.com/office/drawing/2014/main" id="{5CEF101B-C4B8-B44C-901B-C392D5747F14}"/>
              </a:ext>
            </a:extLst>
          </p:cNvPr>
          <p:cNvPicPr>
            <a:picLocks noChangeAspect="1"/>
          </p:cNvPicPr>
          <p:nvPr/>
        </p:nvPicPr>
        <p:blipFill>
          <a:blip r:embed="rId5"/>
          <a:stretch>
            <a:fillRect/>
          </a:stretch>
        </p:blipFill>
        <p:spPr>
          <a:xfrm>
            <a:off x="1190934" y="3034308"/>
            <a:ext cx="2372610" cy="1130697"/>
          </a:xfrm>
          <a:prstGeom prst="rect">
            <a:avLst/>
          </a:prstGeom>
        </p:spPr>
      </p:pic>
      <p:pic>
        <p:nvPicPr>
          <p:cNvPr id="8" name="Picture 7">
            <a:extLst>
              <a:ext uri="{FF2B5EF4-FFF2-40B4-BE49-F238E27FC236}">
                <a16:creationId xmlns:a16="http://schemas.microsoft.com/office/drawing/2014/main" id="{B24C694D-B8DA-7547-97E1-283B7C20C9E3}"/>
              </a:ext>
            </a:extLst>
          </p:cNvPr>
          <p:cNvPicPr>
            <a:picLocks noChangeAspect="1"/>
          </p:cNvPicPr>
          <p:nvPr/>
        </p:nvPicPr>
        <p:blipFill>
          <a:blip r:embed="rId6"/>
          <a:stretch>
            <a:fillRect/>
          </a:stretch>
        </p:blipFill>
        <p:spPr>
          <a:xfrm>
            <a:off x="6765232" y="4309269"/>
            <a:ext cx="1905000" cy="1905000"/>
          </a:xfrm>
          <a:prstGeom prst="rect">
            <a:avLst/>
          </a:prstGeom>
        </p:spPr>
      </p:pic>
    </p:spTree>
    <p:extLst>
      <p:ext uri="{BB962C8B-B14F-4D97-AF65-F5344CB8AC3E}">
        <p14:creationId xmlns:p14="http://schemas.microsoft.com/office/powerpoint/2010/main" val="21251313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19499</TotalTime>
  <Words>1149</Words>
  <Application>Microsoft Macintosh PowerPoint</Application>
  <PresentationFormat>Widescreen</PresentationFormat>
  <Paragraphs>393</Paragraphs>
  <Slides>38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Courier New</vt:lpstr>
      <vt:lpstr>Segoe UI</vt:lpstr>
      <vt:lpstr>Wingdings</vt:lpstr>
      <vt:lpstr>Custom Design</vt:lpstr>
      <vt:lpstr>Lập trình php1</vt:lpstr>
      <vt:lpstr>Mục tiêu</vt:lpstr>
      <vt:lpstr>Phần 1</vt:lpstr>
      <vt:lpstr>Trình duyệt request/response</vt:lpstr>
      <vt:lpstr>PHP là gì</vt:lpstr>
      <vt:lpstr>Vì sao bạn cần học PHP</vt:lpstr>
      <vt:lpstr>TỔNG QUAN PHP</vt:lpstr>
      <vt:lpstr>Cài đặt PHP</vt:lpstr>
      <vt:lpstr>Tổng quan PHP</vt:lpstr>
      <vt:lpstr>PHP Code</vt:lpstr>
      <vt:lpstr>PHP Code</vt:lpstr>
      <vt:lpstr>PHP Code</vt:lpstr>
      <vt:lpstr>PHP Code</vt:lpstr>
      <vt:lpstr>PHP Code</vt:lpstr>
      <vt:lpstr>Data Types</vt:lpstr>
      <vt:lpstr>Data Types</vt:lpstr>
      <vt:lpstr>Data Types</vt:lpstr>
      <vt:lpstr>Data Types</vt:lpstr>
      <vt:lpstr> </vt:lpstr>
      <vt:lpstr>Phần 2</vt:lpstr>
      <vt:lpstr>Operators (toán tử)</vt:lpstr>
      <vt:lpstr>Operators (toán tử)</vt:lpstr>
      <vt:lpstr>Operators (toán tử)</vt:lpstr>
      <vt:lpstr>Operators (toán tử)</vt:lpstr>
      <vt:lpstr>Operators (toán tử)</vt:lpstr>
      <vt:lpstr>Operators (toán tử)</vt:lpstr>
      <vt:lpstr>Operators (toán tử)</vt:lpstr>
      <vt:lpstr>Operators (toán tử)</vt:lpstr>
      <vt:lpstr>String</vt:lpstr>
      <vt:lpstr>String</vt:lpstr>
      <vt:lpstr>String</vt:lpstr>
      <vt:lpstr>String</vt:lpstr>
      <vt:lpstr>$ và $$</vt:lpstr>
      <vt:lpstr>Ép kiểu (Type conversions)</vt:lpstr>
      <vt:lpstr>Ép kiểu (Type conversions)</vt:lpstr>
      <vt:lpstr>PowerPoint Presentation</vt:lpstr>
      <vt:lpstr>Sumarry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dc:title>
  <dc:creator>Hans</dc:creator>
  <cp:lastModifiedBy>Tram Ta</cp:lastModifiedBy>
  <cp:revision>1460</cp:revision>
  <dcterms:created xsi:type="dcterms:W3CDTF">2013-04-23T08:05:33Z</dcterms:created>
  <dcterms:modified xsi:type="dcterms:W3CDTF">2021-12-19T06:05:20Z</dcterms:modified>
</cp:coreProperties>
</file>